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notesSlides/_rels/notesSlide31.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130.png" ContentType="image/png"/>
  <Override PartName="/ppt/media/image2.png" ContentType="image/png"/>
  <Override PartName="/ppt/media/image3.png" ContentType="image/png"/>
  <Override PartName="/ppt/media/image131.png" ContentType="image/png"/>
  <Override PartName="/ppt/media/image59.png" ContentType="image/png"/>
  <Override PartName="/ppt/media/image6.jpeg" ContentType="image/jpeg"/>
  <Override PartName="/ppt/media/image21.png" ContentType="image/png"/>
  <Override PartName="/ppt/media/image70.png" ContentType="image/png"/>
  <Override PartName="/ppt/media/image4.png" ContentType="image/png"/>
  <Override PartName="/ppt/media/image71.png" ContentType="image/png"/>
  <Override PartName="/ppt/media/image5.png" ContentType="image/png"/>
  <Override PartName="/ppt/media/image74.png" ContentType="image/png"/>
  <Override PartName="/ppt/media/image8.png" ContentType="image/png"/>
  <Override PartName="/ppt/media/image75.png" ContentType="image/png"/>
  <Override PartName="/ppt/media/audio1.wav" ContentType="audio/x-wav"/>
  <Override PartName="/ppt/media/image9.png" ContentType="image/png"/>
  <Override PartName="/ppt/media/hdphoto1.wdp" ContentType="image/vnd.ms-photo"/>
  <Override PartName="/ppt/media/image25.png" ContentType="image/png"/>
  <Override PartName="/ppt/media/image10.png" ContentType="image/png"/>
  <Override PartName="/ppt/media/hdphoto2.wdp" ContentType="image/vnd.ms-photo"/>
  <Override PartName="/ppt/media/image26.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2.png" ContentType="image/png"/>
  <Override PartName="/ppt/media/image73.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zh-CN" sz="1800" spc="-1" strike="noStrike">
                <a:solidFill>
                  <a:srgbClr val="000000"/>
                </a:solidFill>
                <a:latin typeface="Calibri"/>
              </a:rPr>
              <a:t>請按這裡移動投影片</a:t>
            </a:r>
            <a:endParaRPr b="0" lang="en-US" sz="1800" spc="-1" strike="noStrike">
              <a:solidFill>
                <a:srgbClr val="000000"/>
              </a:solidFill>
              <a:latin typeface="Calibri"/>
            </a:endParaRPr>
          </a:p>
        </p:txBody>
      </p:sp>
      <p:sp>
        <p:nvSpPr>
          <p:cNvPr id="88" name="PlaceHolder 2"/>
          <p:cNvSpPr>
            <a:spLocks noGrp="1"/>
          </p:cNvSpPr>
          <p:nvPr>
            <p:ph type="body"/>
          </p:nvPr>
        </p:nvSpPr>
        <p:spPr>
          <a:xfrm>
            <a:off x="756000" y="5078520"/>
            <a:ext cx="6047640" cy="4811040"/>
          </a:xfrm>
          <a:prstGeom prst="rect">
            <a:avLst/>
          </a:prstGeom>
        </p:spPr>
        <p:txBody>
          <a:bodyPr lIns="0" rIns="0" tIns="0" bIns="0">
            <a:noAutofit/>
          </a:bodyPr>
          <a:p>
            <a:r>
              <a:rPr b="0" lang="zh-TW" sz="2000" spc="-1" strike="noStrike">
                <a:latin typeface="Arial"/>
              </a:rPr>
              <a:t>請按這裡編輯備註格式</a:t>
            </a:r>
            <a:endParaRPr b="0" lang="en-US" sz="2000" spc="-1" strike="noStrike">
              <a:latin typeface="Arial"/>
            </a:endParaRPr>
          </a:p>
        </p:txBody>
      </p:sp>
      <p:sp>
        <p:nvSpPr>
          <p:cNvPr id="8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&lt;頁首&gt;</a:t>
            </a:r>
            <a:endParaRPr b="0" lang="en-US" sz="1400" spc="-1" strike="noStrike">
              <a:latin typeface="Times New Roman"/>
            </a:endParaRPr>
          </a:p>
        </p:txBody>
      </p:sp>
      <p:sp>
        <p:nvSpPr>
          <p:cNvPr id="9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&lt;日期/時間&gt;</a:t>
            </a:r>
            <a:endParaRPr b="0" lang="en-US" sz="1400" spc="-1" strike="noStrike">
              <a:latin typeface="Times New Roman"/>
            </a:endParaRPr>
          </a:p>
        </p:txBody>
      </p:sp>
      <p:sp>
        <p:nvSpPr>
          <p:cNvPr id="9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&lt;頁尾&gt;</a:t>
            </a:r>
            <a:endParaRPr b="0" lang="en-US" sz="1400" spc="-1" strike="noStrike">
              <a:latin typeface="Times New Roman"/>
            </a:endParaRPr>
          </a:p>
        </p:txBody>
      </p:sp>
      <p:sp>
        <p:nvSpPr>
          <p:cNvPr id="9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0DF4391-B731-4A70-9B42-68E169E6930B}" type="slidenum">
              <a:rPr b="0" lang="en-US" sz="1400" spc="-1" strike="noStrike">
                <a:latin typeface="Times New Roman"/>
              </a:rPr>
              <a:t>&lt;編號&gt;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380880" y="685800"/>
            <a:ext cx="6095520" cy="3428640"/>
          </a:xfrm>
          <a:prstGeom prst="rect">
            <a:avLst/>
          </a:prstGeom>
        </p:spPr>
      </p:sp>
      <p:sp>
        <p:nvSpPr>
          <p:cNvPr id="96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64"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70CF9C00-B7C9-4643-BFC7-03A1C8B99ECF}" type="slidenum">
              <a:rPr b="0" lang="en-US" sz="1200" spc="-1" strike="noStrike">
                <a:solidFill>
                  <a:srgbClr val="000000"/>
                </a:solidFill>
                <a:latin typeface="+mn-lt"/>
                <a:ea typeface="+mn-ea"/>
              </a:rPr>
              <a:t>2</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380880" y="685800"/>
            <a:ext cx="6095520" cy="3428640"/>
          </a:xfrm>
          <a:prstGeom prst="rect">
            <a:avLst/>
          </a:prstGeom>
        </p:spPr>
      </p:sp>
      <p:sp>
        <p:nvSpPr>
          <p:cNvPr id="96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67"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6C1F0160-D203-4B07-963F-CD354A5023FE}"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380880" y="685800"/>
            <a:ext cx="6095520" cy="3428640"/>
          </a:xfrm>
          <a:prstGeom prst="rect">
            <a:avLst/>
          </a:prstGeom>
        </p:spPr>
      </p:sp>
      <p:sp>
        <p:nvSpPr>
          <p:cNvPr id="96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70"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4E995EE5-EAD2-4C7C-91D5-49C3B964E36A}" type="slidenum">
              <a:rPr b="0" lang="en-US" sz="1200" spc="-1" strike="noStrike">
                <a:solidFill>
                  <a:srgbClr val="000000"/>
                </a:solidFill>
                <a:latin typeface="+mn-lt"/>
                <a:ea typeface="+mn-ea"/>
              </a:rPr>
              <a:t>&lt;編號&gt;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6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8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8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8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8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8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4767120"/>
            <a:ext cx="2133360" cy="273600"/>
          </a:xfrm>
          <a:prstGeom prst="rect">
            <a:avLst/>
          </a:prstGeom>
        </p:spPr>
        <p:txBody>
          <a:bodyPr anchor="ctr">
            <a:noAutofit/>
          </a:bodyPr>
          <a:p>
            <a:pPr>
              <a:lnSpc>
                <a:spcPct val="100000"/>
              </a:lnSpc>
            </a:pPr>
            <a:fld id="{A4BB95EF-EE66-477F-BADD-36657E005E25}" type="datetime">
              <a:rPr b="0" lang="en-US" sz="1200" spc="-1" strike="noStrike">
                <a:solidFill>
                  <a:srgbClr val="8b8b8b"/>
                </a:solidFill>
                <a:latin typeface="Calibri"/>
              </a:rPr>
              <a:t>4/7/23</a:t>
            </a:fld>
            <a:endParaRPr b="0" lang="en-US" sz="1200" spc="-1" strike="noStrike">
              <a:latin typeface="Times New Roman"/>
            </a:endParaRPr>
          </a:p>
        </p:txBody>
      </p:sp>
      <p:sp>
        <p:nvSpPr>
          <p:cNvPr id="1" name="PlaceHolder 2"/>
          <p:cNvSpPr>
            <a:spLocks noGrp="1"/>
          </p:cNvSpPr>
          <p:nvPr>
            <p:ph type="ftr"/>
          </p:nvPr>
        </p:nvSpPr>
        <p:spPr>
          <a:xfrm>
            <a:off x="3124080" y="4767120"/>
            <a:ext cx="2895120" cy="27360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sldNum"/>
          </p:nvPr>
        </p:nvSpPr>
        <p:spPr>
          <a:xfrm>
            <a:off x="6553080" y="4767120"/>
            <a:ext cx="2133360" cy="273600"/>
          </a:xfrm>
          <a:prstGeom prst="rect">
            <a:avLst/>
          </a:prstGeom>
        </p:spPr>
        <p:txBody>
          <a:bodyPr anchor="ctr">
            <a:noAutofit/>
          </a:bodyPr>
          <a:p>
            <a:pPr algn="r">
              <a:lnSpc>
                <a:spcPct val="100000"/>
              </a:lnSpc>
            </a:pPr>
            <a:fld id="{C198A4C9-34E4-4083-BD8D-C0AAD791F619}" type="slidenum">
              <a:rPr b="0" lang="en-US" sz="1200" spc="-1" strike="noStrike">
                <a:solidFill>
                  <a:srgbClr val="8b8b8b"/>
                </a:solidFill>
                <a:latin typeface="Calibri"/>
              </a:rPr>
              <a:t>&lt;編號&gt;</a:t>
            </a:fld>
            <a:endParaRPr b="0" lang="en-US" sz="1200" spc="-1" strike="noStrike">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rIns="0" tIns="0" bIns="0" anchor="ctr">
            <a:noAutofit/>
          </a:bodyPr>
          <a:p>
            <a:r>
              <a:rPr b="0" lang="zh-CN" sz="1800" spc="-1" strike="noStrike">
                <a:solidFill>
                  <a:srgbClr val="000000"/>
                </a:solidFill>
                <a:latin typeface="Calibri"/>
              </a:rPr>
              <a:t>請按這裡編輯題名文字格式</a:t>
            </a:r>
            <a:endParaRPr b="0" lang="en-US" sz="1800" spc="-1" strike="noStrike">
              <a:solidFill>
                <a:srgbClr val="000000"/>
              </a:solidFill>
              <a:latin typeface="Calibri"/>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請按這裡編輯大綱文字格式</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zh-CN" sz="2400" spc="-1" strike="noStrike">
                <a:solidFill>
                  <a:srgbClr val="000000"/>
                </a:solidFill>
                <a:latin typeface="Calibri"/>
              </a:rPr>
              <a:t>第二個大綱層次</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zh-CN" sz="2000" spc="-1" strike="noStrike">
                <a:solidFill>
                  <a:srgbClr val="000000"/>
                </a:solidFill>
                <a:latin typeface="Calibri"/>
              </a:rPr>
              <a:t>第三個大綱層次</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Calibri"/>
              </a:rPr>
              <a:t>第四個大綱層次</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Calibri"/>
              </a:rPr>
              <a:t>第五個大綱層次</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Calibri"/>
              </a:rPr>
              <a:t>第六個大綱層次</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Calibri"/>
              </a:rPr>
              <a:t>第七個大綱層次</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457200" y="4767120"/>
            <a:ext cx="2133360" cy="273600"/>
          </a:xfrm>
          <a:prstGeom prst="rect">
            <a:avLst/>
          </a:prstGeom>
        </p:spPr>
        <p:txBody>
          <a:bodyPr anchor="ctr">
            <a:noAutofit/>
          </a:bodyPr>
          <a:p>
            <a:pPr>
              <a:lnSpc>
                <a:spcPct val="100000"/>
              </a:lnSpc>
            </a:pPr>
            <a:fld id="{108032B1-C9F0-43EB-B532-BFDC24B03138}" type="datetime">
              <a:rPr b="0" lang="en-US" sz="1200" spc="-1" strike="noStrike">
                <a:solidFill>
                  <a:srgbClr val="8b8b8b"/>
                </a:solidFill>
                <a:latin typeface="Calibri"/>
              </a:rPr>
              <a:t>4/7/23</a:t>
            </a:fld>
            <a:endParaRPr b="0" lang="en-US" sz="1200" spc="-1" strike="noStrike">
              <a:latin typeface="Times New Roman"/>
            </a:endParaRPr>
          </a:p>
        </p:txBody>
      </p:sp>
      <p:sp>
        <p:nvSpPr>
          <p:cNvPr id="42" name="PlaceHolder 2"/>
          <p:cNvSpPr>
            <a:spLocks noGrp="1"/>
          </p:cNvSpPr>
          <p:nvPr>
            <p:ph type="ftr"/>
          </p:nvPr>
        </p:nvSpPr>
        <p:spPr>
          <a:xfrm>
            <a:off x="3124080" y="4767120"/>
            <a:ext cx="2895120" cy="273600"/>
          </a:xfrm>
          <a:prstGeom prst="rect">
            <a:avLst/>
          </a:prstGeom>
        </p:spPr>
        <p:txBody>
          <a:bodyPr anchor="ctr">
            <a:noAutofit/>
          </a:bodyPr>
          <a:p>
            <a:endParaRPr b="0" lang="en-US" sz="2400" spc="-1" strike="noStrike">
              <a:latin typeface="Times New Roman"/>
            </a:endParaRPr>
          </a:p>
        </p:txBody>
      </p:sp>
      <p:sp>
        <p:nvSpPr>
          <p:cNvPr id="43" name="PlaceHolder 3"/>
          <p:cNvSpPr>
            <a:spLocks noGrp="1"/>
          </p:cNvSpPr>
          <p:nvPr>
            <p:ph type="sldNum"/>
          </p:nvPr>
        </p:nvSpPr>
        <p:spPr>
          <a:xfrm>
            <a:off x="6553080" y="4767120"/>
            <a:ext cx="2133360" cy="273600"/>
          </a:xfrm>
          <a:prstGeom prst="rect">
            <a:avLst/>
          </a:prstGeom>
        </p:spPr>
        <p:txBody>
          <a:bodyPr anchor="ctr">
            <a:noAutofit/>
          </a:bodyPr>
          <a:p>
            <a:pPr algn="r">
              <a:lnSpc>
                <a:spcPct val="100000"/>
              </a:lnSpc>
            </a:pPr>
            <a:fld id="{BA50A914-43AE-40AD-AE14-548D1CAE4AE8}" type="slidenum">
              <a:rPr b="0" lang="en-US" sz="1200" spc="-1" strike="noStrike">
                <a:solidFill>
                  <a:srgbClr val="8b8b8b"/>
                </a:solidFill>
                <a:latin typeface="Calibri"/>
              </a:rPr>
              <a:t>&lt;編號&gt;</a:t>
            </a:fld>
            <a:endParaRPr b="0" lang="en-US" sz="1200" spc="-1" strike="noStrike">
              <a:latin typeface="Times New Roman"/>
            </a:endParaRPr>
          </a:p>
        </p:txBody>
      </p:sp>
      <p:pic>
        <p:nvPicPr>
          <p:cNvPr id="44" name="Picture 2" descr=""/>
          <p:cNvPicPr/>
          <p:nvPr/>
        </p:nvPicPr>
        <p:blipFill>
          <a:blip r:embed="rId2"/>
          <a:stretch/>
        </p:blipFill>
        <p:spPr>
          <a:xfrm>
            <a:off x="0" y="0"/>
            <a:ext cx="9143640" cy="5143320"/>
          </a:xfrm>
          <a:prstGeom prst="rect">
            <a:avLst/>
          </a:prstGeom>
          <a:ln w="9525">
            <a:noFill/>
          </a:ln>
        </p:spPr>
      </p:pic>
      <p:pic>
        <p:nvPicPr>
          <p:cNvPr id="45" name="Picture 5" descr="I:\我的模板\中国风模板\中国风模板05\页面3\青石板.png"/>
          <p:cNvPicPr/>
          <p:nvPr/>
        </p:nvPicPr>
        <p:blipFill>
          <a:blip r:embed="rId3"/>
          <a:stretch/>
        </p:blipFill>
        <p:spPr>
          <a:xfrm>
            <a:off x="1440" y="2854080"/>
            <a:ext cx="9142200" cy="2309400"/>
          </a:xfrm>
          <a:prstGeom prst="rect">
            <a:avLst/>
          </a:prstGeom>
          <a:ln w="0">
            <a:noFill/>
          </a:ln>
        </p:spPr>
      </p:pic>
      <p:pic>
        <p:nvPicPr>
          <p:cNvPr id="46" name="Picture 2" descr="I:\我的模板\中国风模板\中国风模板05\宽版\页面2\切片\柳树.png"/>
          <p:cNvPicPr/>
          <p:nvPr/>
        </p:nvPicPr>
        <p:blipFill>
          <a:blip r:embed="rId4"/>
          <a:stretch/>
        </p:blipFill>
        <p:spPr>
          <a:xfrm>
            <a:off x="0" y="285840"/>
            <a:ext cx="1047240" cy="1898280"/>
          </a:xfrm>
          <a:prstGeom prst="rect">
            <a:avLst/>
          </a:prstGeom>
          <a:ln w="0">
            <a:noFill/>
          </a:ln>
        </p:spPr>
      </p:pic>
      <p:pic>
        <p:nvPicPr>
          <p:cNvPr id="47" name="Picture 3" descr="I:\我的模板\中国风模板\中国风模板05\宽版\页面2\切片\墨竹01.png"/>
          <p:cNvPicPr/>
          <p:nvPr/>
        </p:nvPicPr>
        <p:blipFill>
          <a:blip r:embed="rId5"/>
          <a:stretch/>
        </p:blipFill>
        <p:spPr>
          <a:xfrm>
            <a:off x="0" y="0"/>
            <a:ext cx="1852200" cy="1861920"/>
          </a:xfrm>
          <a:prstGeom prst="rect">
            <a:avLst/>
          </a:prstGeom>
          <a:ln w="0">
            <a:noFill/>
          </a:ln>
        </p:spPr>
      </p:pic>
      <p:pic>
        <p:nvPicPr>
          <p:cNvPr id="48" name="Picture 4" descr="I:\我的模板\中国风模板\中国风模板05\宽版\页面2\切片\墨竹02.png"/>
          <p:cNvPicPr/>
          <p:nvPr/>
        </p:nvPicPr>
        <p:blipFill>
          <a:blip r:embed="rId6"/>
          <a:stretch/>
        </p:blipFill>
        <p:spPr>
          <a:xfrm>
            <a:off x="6600960" y="0"/>
            <a:ext cx="2537280" cy="1290240"/>
          </a:xfrm>
          <a:prstGeom prst="rect">
            <a:avLst/>
          </a:prstGeom>
          <a:ln w="0">
            <a:noFill/>
          </a:ln>
        </p:spPr>
      </p:pic>
      <p:sp>
        <p:nvSpPr>
          <p:cNvPr id="49" name="PlaceHolder 4"/>
          <p:cNvSpPr>
            <a:spLocks noGrp="1"/>
          </p:cNvSpPr>
          <p:nvPr>
            <p:ph type="title"/>
          </p:nvPr>
        </p:nvSpPr>
        <p:spPr>
          <a:xfrm>
            <a:off x="457200" y="205200"/>
            <a:ext cx="8229240" cy="858600"/>
          </a:xfrm>
          <a:prstGeom prst="rect">
            <a:avLst/>
          </a:prstGeom>
        </p:spPr>
        <p:txBody>
          <a:bodyPr lIns="0" rIns="0" tIns="0" bIns="0" anchor="ctr">
            <a:noAutofit/>
          </a:bodyPr>
          <a:p>
            <a:r>
              <a:rPr b="0" lang="zh-CN" sz="1800" spc="-1" strike="noStrike">
                <a:solidFill>
                  <a:srgbClr val="000000"/>
                </a:solidFill>
                <a:latin typeface="Calibri"/>
              </a:rPr>
              <a:t>請按這裡編輯題名文字格式</a:t>
            </a:r>
            <a:endParaRPr b="0" lang="en-US" sz="1800" spc="-1" strike="noStrike">
              <a:solidFill>
                <a:srgbClr val="000000"/>
              </a:solidFill>
              <a:latin typeface="Calibri"/>
            </a:endParaRPr>
          </a:p>
        </p:txBody>
      </p:sp>
      <p:sp>
        <p:nvSpPr>
          <p:cNvPr id="50" name="PlaceHolder 5"/>
          <p:cNvSpPr>
            <a:spLocks noGrp="1"/>
          </p:cNvSpPr>
          <p:nvPr>
            <p:ph type="body"/>
          </p:nvPr>
        </p:nvSpPr>
        <p:spPr>
          <a:xfrm>
            <a:off x="457200" y="1203480"/>
            <a:ext cx="8229240" cy="2982960"/>
          </a:xfrm>
          <a:prstGeom prst="rect">
            <a:avLst/>
          </a:prstGeom>
        </p:spPr>
        <p:txBody>
          <a:bodyPr lIns="0" rIns="0" tIns="0" bIns="0">
            <a:normAutofit fontScale="94000"/>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Calibri"/>
              </a:rPr>
              <a:t>請按這裡編輯大綱文字格式</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zh-CN" sz="2400" spc="-1" strike="noStrike">
                <a:solidFill>
                  <a:srgbClr val="000000"/>
                </a:solidFill>
                <a:latin typeface="Calibri"/>
              </a:rPr>
              <a:t>第二個大綱層次</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zh-CN" sz="2000" spc="-1" strike="noStrike">
                <a:solidFill>
                  <a:srgbClr val="000000"/>
                </a:solidFill>
                <a:latin typeface="Calibri"/>
              </a:rPr>
              <a:t>第三個大綱層次</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zh-CN" sz="2000" spc="-1" strike="noStrike">
                <a:solidFill>
                  <a:srgbClr val="000000"/>
                </a:solidFill>
                <a:latin typeface="Calibri"/>
              </a:rPr>
              <a:t>第四個大綱層次</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zh-CN" sz="2000" spc="-1" strike="noStrike">
                <a:solidFill>
                  <a:srgbClr val="000000"/>
                </a:solidFill>
                <a:latin typeface="Calibri"/>
              </a:rPr>
              <a:t>第五個大綱層次</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zh-CN" sz="2000" spc="-1" strike="noStrike">
                <a:solidFill>
                  <a:srgbClr val="000000"/>
                </a:solidFill>
                <a:latin typeface="Calibri"/>
              </a:rPr>
              <a:t>第六個大綱層次</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zh-CN" sz="2000" spc="-1" strike="noStrike">
                <a:solidFill>
                  <a:srgbClr val="000000"/>
                </a:solidFill>
                <a:latin typeface="Calibri"/>
              </a:rPr>
              <a:t>第七個大綱層次</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audio" Target="../media/audio1.wav"/><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 Id="rId11" Type="http://schemas.openxmlformats.org/officeDocument/2006/relationships/image" Target="../media/image103.png"/><Relationship Id="rId12" Type="http://schemas.openxmlformats.org/officeDocument/2006/relationships/image" Target="../media/image104.png"/><Relationship Id="rId1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microsoft.com/office/2007/relationships/hdphoto" Target="../media/hdphoto1.wdp"/><Relationship Id="rId3" Type="http://schemas.openxmlformats.org/officeDocument/2006/relationships/image" Target="../media/image10.png"/><Relationship Id="rId4" Type="http://schemas.microsoft.com/office/2007/relationships/hdphoto" Target="../media/hdphoto2.wdp"/><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slideLayout" Target="../slideLayouts/slideLayout13.xml"/><Relationship Id="rId1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image" Target="../media/image169.png"/><Relationship Id="rId7"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9.png"/><Relationship Id="rId9"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1.xml"/><Relationship Id="rId4" Type="http://schemas.openxmlformats.org/officeDocument/2006/relationships/notesSlide" Target="../notesSlides/notesSlide31.xml"/>
</Relationships>
</file>

<file path=ppt/slides/_rels/slide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Picture 2" descr="I:\我的模板\中国风模板\中国风模板05\宽版\页面01.jpg"/>
          <p:cNvPicPr/>
          <p:nvPr/>
        </p:nvPicPr>
        <p:blipFill>
          <a:blip r:embed="rId1"/>
          <a:stretch/>
        </p:blipFill>
        <p:spPr>
          <a:xfrm>
            <a:off x="0" y="0"/>
            <a:ext cx="9143640" cy="5143320"/>
          </a:xfrm>
          <a:prstGeom prst="rect">
            <a:avLst/>
          </a:prstGeom>
          <a:ln w="0">
            <a:noFill/>
          </a:ln>
        </p:spPr>
      </p:pic>
      <p:pic>
        <p:nvPicPr>
          <p:cNvPr id="94" name="Picture 2" descr=""/>
          <p:cNvPicPr/>
          <p:nvPr/>
        </p:nvPicPr>
        <p:blipFill>
          <a:blip r:embed="rId2"/>
          <a:stretch/>
        </p:blipFill>
        <p:spPr>
          <a:xfrm>
            <a:off x="860040" y="565920"/>
            <a:ext cx="7524360" cy="3853080"/>
          </a:xfrm>
          <a:prstGeom prst="rect">
            <a:avLst/>
          </a:prstGeom>
          <a:ln w="0">
            <a:noFill/>
          </a:ln>
        </p:spPr>
      </p:pic>
      <p:pic>
        <p:nvPicPr>
          <p:cNvPr id="95" name="Picture 2" descr="F:\1PPT制作\Z中国风\戏曲\nipic.com_301.png"/>
          <p:cNvPicPr/>
          <p:nvPr/>
        </p:nvPicPr>
        <p:blipFill>
          <a:blip r:embed="rId3"/>
          <a:stretch/>
        </p:blipFill>
        <p:spPr>
          <a:xfrm>
            <a:off x="860040" y="3783240"/>
            <a:ext cx="551880" cy="551520"/>
          </a:xfrm>
          <a:prstGeom prst="rect">
            <a:avLst/>
          </a:prstGeom>
          <a:ln w="0">
            <a:noFill/>
          </a:ln>
        </p:spPr>
      </p:pic>
      <p:sp>
        <p:nvSpPr>
          <p:cNvPr id="96" name="CustomShape 1"/>
          <p:cNvSpPr/>
          <p:nvPr/>
        </p:nvSpPr>
        <p:spPr>
          <a:xfrm>
            <a:off x="3496680" y="627480"/>
            <a:ext cx="23097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3600" spc="-1" strike="noStrike">
                <a:solidFill>
                  <a:srgbClr val="000000"/>
                </a:solidFill>
                <a:latin typeface="Adobe 楷体 Std R"/>
                <a:ea typeface="Adobe 楷体 Std R"/>
              </a:rPr>
              <a:t>命中注定</a:t>
            </a:r>
            <a:r>
              <a:rPr b="1" lang="en-US" sz="3600" spc="-1" strike="noStrike">
                <a:solidFill>
                  <a:srgbClr val="000000"/>
                </a:solidFill>
                <a:latin typeface="Adobe 楷体 Std R"/>
                <a:ea typeface="Adobe 楷体 Std R"/>
              </a:rPr>
              <a:t>?</a:t>
            </a:r>
            <a:endParaRPr b="0" lang="en-US" sz="3600" spc="-1" strike="noStrike">
              <a:latin typeface="Arial"/>
            </a:endParaRPr>
          </a:p>
        </p:txBody>
      </p:sp>
      <p:sp>
        <p:nvSpPr>
          <p:cNvPr id="97" name="CustomShape 2"/>
          <p:cNvSpPr/>
          <p:nvPr/>
        </p:nvSpPr>
        <p:spPr>
          <a:xfrm>
            <a:off x="6354360" y="2599560"/>
            <a:ext cx="2008080" cy="1187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800" spc="-1" strike="noStrike">
                <a:solidFill>
                  <a:srgbClr val="000000"/>
                </a:solidFill>
                <a:latin typeface="Adobe 楷体 Std R"/>
                <a:ea typeface="Adobe 楷体 Std R"/>
              </a:rPr>
              <a:t>指導老師</a:t>
            </a:r>
            <a:r>
              <a:rPr b="0" lang="en-US" sz="1800" spc="-1" strike="noStrike">
                <a:solidFill>
                  <a:srgbClr val="000000"/>
                </a:solidFill>
                <a:latin typeface="Adobe 楷体 Std R"/>
                <a:ea typeface="Adobe 楷体 Std R"/>
              </a:rPr>
              <a:t>: </a:t>
            </a:r>
            <a:r>
              <a:rPr b="0" lang="zh-TW" sz="1800" spc="-1" strike="noStrike">
                <a:solidFill>
                  <a:srgbClr val="000000"/>
                </a:solidFill>
                <a:latin typeface="Adobe 楷体 Std R"/>
                <a:ea typeface="Adobe 楷体 Std R"/>
              </a:rPr>
              <a:t>簡智璁</a:t>
            </a:r>
            <a:endParaRPr b="0" lang="en-US" sz="1800" spc="-1" strike="noStrike">
              <a:latin typeface="Arial"/>
            </a:endParaRPr>
          </a:p>
          <a:p>
            <a:pPr>
              <a:lnSpc>
                <a:spcPct val="100000"/>
              </a:lnSpc>
            </a:pPr>
            <a:r>
              <a:rPr b="0" lang="zh-TW" sz="1800" spc="-1" strike="noStrike">
                <a:solidFill>
                  <a:srgbClr val="000000"/>
                </a:solidFill>
                <a:latin typeface="Adobe 楷体 Std R"/>
                <a:ea typeface="Adobe 楷体 Std R"/>
              </a:rPr>
              <a:t>組員</a:t>
            </a:r>
            <a:r>
              <a:rPr b="0" lang="en-US" sz="1800" spc="-1" strike="noStrike">
                <a:solidFill>
                  <a:srgbClr val="000000"/>
                </a:solidFill>
                <a:latin typeface="Adobe 楷体 Std R"/>
                <a:ea typeface="Adobe 楷体 Std R"/>
              </a:rPr>
              <a:t>: </a:t>
            </a:r>
            <a:r>
              <a:rPr b="0" lang="zh-TW" sz="1800" spc="-1" strike="noStrike">
                <a:solidFill>
                  <a:srgbClr val="000000"/>
                </a:solidFill>
                <a:latin typeface="Adobe 楷体 Std R"/>
                <a:ea typeface="Adobe 楷体 Std R"/>
              </a:rPr>
              <a:t>徐尉庭</a:t>
            </a:r>
            <a:endParaRPr b="0" lang="en-US" sz="1800" spc="-1" strike="noStrike">
              <a:latin typeface="Arial"/>
            </a:endParaRPr>
          </a:p>
          <a:p>
            <a:pPr>
              <a:lnSpc>
                <a:spcPct val="100000"/>
              </a:lnSpc>
            </a:pPr>
            <a:r>
              <a:rPr b="0" lang="zh-TW" sz="1800" spc="-1" strike="noStrike">
                <a:solidFill>
                  <a:srgbClr val="000000"/>
                </a:solidFill>
                <a:latin typeface="Adobe 楷体 Std R"/>
                <a:ea typeface="Adobe 楷体 Std R"/>
              </a:rPr>
              <a:t>組員</a:t>
            </a:r>
            <a:r>
              <a:rPr b="0" lang="en-US" sz="1800" spc="-1" strike="noStrike">
                <a:solidFill>
                  <a:srgbClr val="000000"/>
                </a:solidFill>
                <a:latin typeface="Adobe 楷体 Std R"/>
                <a:ea typeface="Adobe 楷体 Std R"/>
              </a:rPr>
              <a:t>: </a:t>
            </a:r>
            <a:r>
              <a:rPr b="0" lang="zh-TW" sz="1800" spc="-1" strike="noStrike">
                <a:solidFill>
                  <a:srgbClr val="000000"/>
                </a:solidFill>
                <a:latin typeface="Adobe 楷体 Std R"/>
                <a:ea typeface="Adobe 楷体 Std R"/>
              </a:rPr>
              <a:t>郭欣瓚</a:t>
            </a:r>
            <a:endParaRPr b="0" lang="en-US" sz="1800" spc="-1" strike="noStrike">
              <a:latin typeface="Arial"/>
            </a:endParaRPr>
          </a:p>
          <a:p>
            <a:pPr>
              <a:lnSpc>
                <a:spcPct val="100000"/>
              </a:lnSpc>
            </a:pPr>
            <a:r>
              <a:rPr b="0" lang="zh-TW" sz="1800" spc="-1" strike="noStrike">
                <a:solidFill>
                  <a:srgbClr val="000000"/>
                </a:solidFill>
                <a:latin typeface="Adobe 楷体 Std R"/>
                <a:ea typeface="Adobe 楷体 Std R"/>
              </a:rPr>
              <a:t>組員</a:t>
            </a:r>
            <a:r>
              <a:rPr b="0" lang="en-US" sz="1800" spc="-1" strike="noStrike">
                <a:solidFill>
                  <a:srgbClr val="000000"/>
                </a:solidFill>
                <a:latin typeface="Adobe 楷体 Std R"/>
                <a:ea typeface="Adobe 楷体 Std R"/>
              </a:rPr>
              <a:t>: </a:t>
            </a:r>
            <a:r>
              <a:rPr b="0" lang="zh-TW" sz="1800" spc="-1" strike="noStrike">
                <a:solidFill>
                  <a:srgbClr val="000000"/>
                </a:solidFill>
                <a:latin typeface="Adobe 楷体 Std R"/>
                <a:ea typeface="Adobe 楷体 Std R"/>
              </a:rPr>
              <a:t>林伯樵</a:t>
            </a:r>
            <a:endParaRPr b="0" lang="en-US" sz="1800" spc="-1" strike="noStrike">
              <a:latin typeface="Arial"/>
            </a:endParaRPr>
          </a:p>
        </p:txBody>
      </p:sp>
    </p:spTree>
  </p:cSld>
  <mc:AlternateContent>
    <mc:Choice Requires="p14">
      <p:transition spd="slow" advTm="8000" p14:dur="4000">
        <p14:vortex/>
        <p:sndAc>
          <p:stSnd>
            <p:snd r:embed="rId4" name="audio1.wav"/>
          </p:stSnd>
        </p:sndAc>
      </p:transition>
    </mc:Choice>
    <mc:Fallback>
      <p:transition spd="slow" advTm="8000">
        <p:fade/>
        <p:sndAc>
          <p:stSnd>
            <p:snd r:embed="rId4" name="audio1.wav"/>
          </p:stSnd>
        </p:sndAc>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Picture 3" descr=""/>
          <p:cNvPicPr/>
          <p:nvPr/>
        </p:nvPicPr>
        <p:blipFill>
          <a:blip r:embed="rId1"/>
          <a:stretch/>
        </p:blipFill>
        <p:spPr>
          <a:xfrm>
            <a:off x="3636000" y="2892600"/>
            <a:ext cx="1373400" cy="1395720"/>
          </a:xfrm>
          <a:prstGeom prst="rect">
            <a:avLst/>
          </a:prstGeom>
          <a:ln w="0">
            <a:noFill/>
          </a:ln>
        </p:spPr>
      </p:pic>
      <p:pic>
        <p:nvPicPr>
          <p:cNvPr id="438" name="Picture 3" descr=""/>
          <p:cNvPicPr/>
          <p:nvPr/>
        </p:nvPicPr>
        <p:blipFill>
          <a:blip r:embed="rId2"/>
          <a:stretch/>
        </p:blipFill>
        <p:spPr>
          <a:xfrm>
            <a:off x="6355440" y="3050280"/>
            <a:ext cx="2654640" cy="1969560"/>
          </a:xfrm>
          <a:prstGeom prst="rect">
            <a:avLst/>
          </a:prstGeom>
          <a:ln w="0">
            <a:noFill/>
          </a:ln>
        </p:spPr>
      </p:pic>
      <p:grpSp>
        <p:nvGrpSpPr>
          <p:cNvPr id="439" name="Group 1"/>
          <p:cNvGrpSpPr/>
          <p:nvPr/>
        </p:nvGrpSpPr>
        <p:grpSpPr>
          <a:xfrm>
            <a:off x="539640" y="555480"/>
            <a:ext cx="8226360" cy="705240"/>
            <a:chOff x="539640" y="555480"/>
            <a:chExt cx="8226360" cy="705240"/>
          </a:xfrm>
        </p:grpSpPr>
        <p:pic>
          <p:nvPicPr>
            <p:cNvPr id="440" name="图片 3" descr=""/>
            <p:cNvPicPr/>
            <p:nvPr/>
          </p:nvPicPr>
          <p:blipFill>
            <a:blip r:embed="rId3"/>
            <a:stretch/>
          </p:blipFill>
          <p:spPr>
            <a:xfrm>
              <a:off x="539640" y="555480"/>
              <a:ext cx="683640" cy="705240"/>
            </a:xfrm>
            <a:prstGeom prst="rect">
              <a:avLst/>
            </a:prstGeom>
            <a:ln w="0">
              <a:noFill/>
            </a:ln>
          </p:spPr>
        </p:pic>
        <p:sp>
          <p:nvSpPr>
            <p:cNvPr id="441"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四</a:t>
              </a:r>
              <a:endParaRPr b="0" lang="en-US" sz="2400" spc="-1" strike="noStrike">
                <a:latin typeface="Arial"/>
              </a:endParaRPr>
            </a:p>
          </p:txBody>
        </p:sp>
        <p:sp>
          <p:nvSpPr>
            <p:cNvPr id="442"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取</a:t>
              </a:r>
              <a:r>
                <a:rPr b="1" lang="en-US" sz="2800" spc="-1" strike="noStrike">
                  <a:solidFill>
                    <a:srgbClr val="0000cc"/>
                  </a:solidFill>
                  <a:latin typeface="Adobe 楷体 Std R"/>
                  <a:ea typeface="Adobe 楷体 Std R"/>
                </a:rPr>
                <a:t>Firebase </a:t>
              </a:r>
              <a:r>
                <a:rPr b="1" lang="en-US" sz="2800" spc="-1" strike="noStrike">
                  <a:solidFill>
                    <a:srgbClr val="000000"/>
                  </a:solidFill>
                  <a:latin typeface="Adobe 楷体 Std R"/>
                  <a:ea typeface="Adobe 楷体 Std R"/>
                </a:rPr>
                <a:t>ROE</a:t>
              </a:r>
              <a:r>
                <a:rPr b="1" lang="zh-TW" sz="2800" spc="-1" strike="noStrike">
                  <a:solidFill>
                    <a:srgbClr val="000000"/>
                  </a:solidFill>
                  <a:latin typeface="Adobe 楷体 Std R"/>
                  <a:ea typeface="Adobe 楷体 Std R"/>
                </a:rPr>
                <a:t>累季資料進行下季</a:t>
              </a:r>
              <a:r>
                <a:rPr b="1" lang="en-US" sz="2800" spc="-1" strike="noStrike">
                  <a:solidFill>
                    <a:srgbClr val="000000"/>
                  </a:solidFill>
                  <a:latin typeface="Adobe 楷体 Std R"/>
                  <a:ea typeface="Adobe 楷体 Std R"/>
                </a:rPr>
                <a:t>ROE</a:t>
              </a:r>
              <a:r>
                <a:rPr b="1" lang="zh-TW" sz="2800" spc="-1" strike="noStrike">
                  <a:solidFill>
                    <a:srgbClr val="000000"/>
                  </a:solidFill>
                  <a:latin typeface="Adobe 楷体 Std R"/>
                  <a:ea typeface="Adobe 楷体 Std R"/>
                </a:rPr>
                <a:t>預測</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443" name="Group 4"/>
          <p:cNvGrpSpPr/>
          <p:nvPr/>
        </p:nvGrpSpPr>
        <p:grpSpPr>
          <a:xfrm>
            <a:off x="603720" y="1261080"/>
            <a:ext cx="1625400" cy="467280"/>
            <a:chOff x="603720" y="1261080"/>
            <a:chExt cx="1625400" cy="467280"/>
          </a:xfrm>
        </p:grpSpPr>
        <p:grpSp>
          <p:nvGrpSpPr>
            <p:cNvPr id="444" name="Group 5"/>
            <p:cNvGrpSpPr/>
            <p:nvPr/>
          </p:nvGrpSpPr>
          <p:grpSpPr>
            <a:xfrm>
              <a:off x="603720" y="1300320"/>
              <a:ext cx="411120" cy="428040"/>
              <a:chOff x="603720" y="1300320"/>
              <a:chExt cx="411120" cy="428040"/>
            </a:xfrm>
          </p:grpSpPr>
          <p:pic>
            <p:nvPicPr>
              <p:cNvPr id="445" name="图片 3" descr=""/>
              <p:cNvPicPr/>
              <p:nvPr/>
            </p:nvPicPr>
            <p:blipFill>
              <a:blip r:embed="rId4"/>
              <a:stretch/>
            </p:blipFill>
            <p:spPr>
              <a:xfrm>
                <a:off x="603720" y="1305720"/>
                <a:ext cx="411120" cy="422640"/>
              </a:xfrm>
              <a:prstGeom prst="rect">
                <a:avLst/>
              </a:prstGeom>
              <a:ln w="0">
                <a:noFill/>
              </a:ln>
            </p:spPr>
          </p:pic>
          <p:sp>
            <p:nvSpPr>
              <p:cNvPr id="446"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447"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448" name="Group 8"/>
          <p:cNvGrpSpPr/>
          <p:nvPr/>
        </p:nvGrpSpPr>
        <p:grpSpPr>
          <a:xfrm>
            <a:off x="2988000" y="1258200"/>
            <a:ext cx="2874960" cy="467280"/>
            <a:chOff x="2988000" y="1258200"/>
            <a:chExt cx="2874960" cy="467280"/>
          </a:xfrm>
        </p:grpSpPr>
        <p:grpSp>
          <p:nvGrpSpPr>
            <p:cNvPr id="449" name="Group 9"/>
            <p:cNvGrpSpPr/>
            <p:nvPr/>
          </p:nvGrpSpPr>
          <p:grpSpPr>
            <a:xfrm>
              <a:off x="2988000" y="1297080"/>
              <a:ext cx="411120" cy="428400"/>
              <a:chOff x="2988000" y="1297080"/>
              <a:chExt cx="411120" cy="428400"/>
            </a:xfrm>
          </p:grpSpPr>
          <p:pic>
            <p:nvPicPr>
              <p:cNvPr id="450" name="图片 3" descr=""/>
              <p:cNvPicPr/>
              <p:nvPr/>
            </p:nvPicPr>
            <p:blipFill>
              <a:blip r:embed="rId5"/>
              <a:stretch/>
            </p:blipFill>
            <p:spPr>
              <a:xfrm>
                <a:off x="2988000" y="1302840"/>
                <a:ext cx="411120" cy="422640"/>
              </a:xfrm>
              <a:prstGeom prst="rect">
                <a:avLst/>
              </a:prstGeom>
              <a:ln w="0">
                <a:noFill/>
              </a:ln>
            </p:spPr>
          </p:pic>
          <p:sp>
            <p:nvSpPr>
              <p:cNvPr id="451"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452" name="CustomShape 11"/>
            <p:cNvSpPr/>
            <p:nvPr/>
          </p:nvSpPr>
          <p:spPr>
            <a:xfrm>
              <a:off x="3360960" y="1258200"/>
              <a:ext cx="25020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Adobe 楷体 Std R"/>
                  <a:ea typeface="Adobe 楷体 Std R"/>
                </a:rPr>
                <a:t>ROE</a:t>
              </a:r>
              <a:r>
                <a:rPr b="1" lang="zh-TW" sz="2400" spc="-1" strike="noStrike">
                  <a:solidFill>
                    <a:srgbClr val="000000"/>
                  </a:solidFill>
                  <a:latin typeface="Adobe 楷体 Std R"/>
                  <a:ea typeface="Adobe 楷体 Std R"/>
                </a:rPr>
                <a:t>整理與預測</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453" name="CustomShape 12"/>
          <p:cNvSpPr/>
          <p:nvPr/>
        </p:nvSpPr>
        <p:spPr>
          <a:xfrm>
            <a:off x="2992680" y="1635480"/>
            <a:ext cx="4648680" cy="82044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資料整理</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將累計資料轉換成單季。</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使用線性回歸預測</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預測最新一季的</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值。</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測試模型成功率</a:t>
            </a:r>
            <a:r>
              <a:rPr b="0" lang="en-US" sz="1600" spc="-1" strike="noStrike">
                <a:solidFill>
                  <a:srgbClr val="000000"/>
                </a:solidFill>
                <a:latin typeface="Adobe 楷体 Std R"/>
                <a:ea typeface="Adobe 楷体 Std R"/>
              </a:rPr>
              <a:t>: 70%</a:t>
            </a:r>
            <a:r>
              <a:rPr b="0" lang="zh-TW" sz="1600" spc="-1" strike="noStrike">
                <a:solidFill>
                  <a:srgbClr val="000000"/>
                </a:solidFill>
                <a:latin typeface="Adobe 楷体 Std R"/>
                <a:ea typeface="Adobe 楷体 Std R"/>
              </a:rPr>
              <a:t>以上</a:t>
            </a:r>
            <a:endParaRPr b="0" lang="en-US" sz="1600" spc="-1" strike="noStrike">
              <a:latin typeface="Arial"/>
            </a:endParaRPr>
          </a:p>
        </p:txBody>
      </p:sp>
      <p:sp>
        <p:nvSpPr>
          <p:cNvPr id="454" name="CustomShape 13"/>
          <p:cNvSpPr/>
          <p:nvPr/>
        </p:nvSpPr>
        <p:spPr>
          <a:xfrm>
            <a:off x="7461360" y="112176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455" name="CustomShape 14"/>
          <p:cNvSpPr/>
          <p:nvPr/>
        </p:nvSpPr>
        <p:spPr>
          <a:xfrm>
            <a:off x="689400" y="1717200"/>
            <a:ext cx="2330640" cy="130716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取</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雲端各股票代號的</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資料進行轉單季資料後做離群值處理跟</a:t>
            </a:r>
            <a:r>
              <a:rPr b="0" lang="zh-TW" sz="1600" spc="-1" strike="noStrike">
                <a:solidFill>
                  <a:srgbClr val="0000cc"/>
                </a:solidFill>
                <a:latin typeface="Adobe 楷体 Std R"/>
                <a:ea typeface="Adobe 楷体 Std R"/>
              </a:rPr>
              <a:t>線性回歸</a:t>
            </a:r>
            <a:r>
              <a:rPr b="0" lang="zh-TW" sz="1600" spc="-1" strike="noStrike">
                <a:solidFill>
                  <a:srgbClr val="000000"/>
                </a:solidFill>
                <a:latin typeface="Adobe 楷体 Std R"/>
                <a:ea typeface="Adobe 楷体 Std R"/>
              </a:rPr>
              <a:t>訓練</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進而預測下一季的</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a:t>
            </a:r>
            <a:endParaRPr b="0" lang="en-US" sz="1600" spc="-1" strike="noStrike">
              <a:latin typeface="Arial"/>
            </a:endParaRPr>
          </a:p>
        </p:txBody>
      </p:sp>
      <p:sp>
        <p:nvSpPr>
          <p:cNvPr id="456" name="CustomShape 15"/>
          <p:cNvSpPr/>
          <p:nvPr/>
        </p:nvSpPr>
        <p:spPr>
          <a:xfrm>
            <a:off x="3624480" y="314928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457" name="CustomShape 16"/>
          <p:cNvSpPr/>
          <p:nvPr/>
        </p:nvSpPr>
        <p:spPr>
          <a:xfrm>
            <a:off x="229680" y="3072600"/>
            <a:ext cx="8834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cc"/>
                </a:solidFill>
                <a:latin typeface="Adobe 楷体 Std R"/>
                <a:ea typeface="Adobe 楷体 Std R"/>
              </a:rPr>
              <a:t>ROE</a:t>
            </a:r>
            <a:r>
              <a:rPr b="0" lang="zh-TW" sz="1200" spc="-1" strike="noStrike">
                <a:solidFill>
                  <a:srgbClr val="0000cc"/>
                </a:solidFill>
                <a:latin typeface="Adobe 楷体 Std R"/>
                <a:ea typeface="Adobe 楷体 Std R"/>
              </a:rPr>
              <a:t>整理</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458" name="CustomShape 17"/>
          <p:cNvSpPr/>
          <p:nvPr/>
        </p:nvSpPr>
        <p:spPr>
          <a:xfrm>
            <a:off x="1776960" y="307584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線性回歸</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459" name="CustomShape 18"/>
          <p:cNvSpPr/>
          <p:nvPr/>
        </p:nvSpPr>
        <p:spPr>
          <a:xfrm>
            <a:off x="6355440" y="3052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460" name="Picture 2" descr=""/>
          <p:cNvPicPr/>
          <p:nvPr/>
        </p:nvPicPr>
        <p:blipFill>
          <a:blip r:embed="rId6"/>
          <a:stretch/>
        </p:blipFill>
        <p:spPr>
          <a:xfrm>
            <a:off x="7695000" y="1150920"/>
            <a:ext cx="970200" cy="1828800"/>
          </a:xfrm>
          <a:prstGeom prst="rect">
            <a:avLst/>
          </a:prstGeom>
          <a:ln w="0">
            <a:noFill/>
          </a:ln>
        </p:spPr>
      </p:pic>
      <p:pic>
        <p:nvPicPr>
          <p:cNvPr id="461" name="Picture 4" descr=""/>
          <p:cNvPicPr/>
          <p:nvPr/>
        </p:nvPicPr>
        <p:blipFill>
          <a:blip r:embed="rId7"/>
          <a:stretch/>
        </p:blipFill>
        <p:spPr>
          <a:xfrm>
            <a:off x="5210640" y="3106440"/>
            <a:ext cx="1017360" cy="1166400"/>
          </a:xfrm>
          <a:prstGeom prst="rect">
            <a:avLst/>
          </a:prstGeom>
          <a:ln w="0">
            <a:noFill/>
          </a:ln>
        </p:spPr>
      </p:pic>
      <p:sp>
        <p:nvSpPr>
          <p:cNvPr id="462" name="CustomShape 19"/>
          <p:cNvSpPr/>
          <p:nvPr/>
        </p:nvSpPr>
        <p:spPr>
          <a:xfrm>
            <a:off x="4843080" y="3657960"/>
            <a:ext cx="262800" cy="270000"/>
          </a:xfrm>
          <a:prstGeom prst="rightArrow">
            <a:avLst>
              <a:gd name="adj1" fmla="val 50000"/>
              <a:gd name="adj2" fmla="val 50000"/>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63" name="CustomShape 20"/>
          <p:cNvSpPr/>
          <p:nvPr/>
        </p:nvSpPr>
        <p:spPr>
          <a:xfrm>
            <a:off x="3645000" y="3352320"/>
            <a:ext cx="258264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4" name="CustomShape 21"/>
          <p:cNvSpPr/>
          <p:nvPr/>
        </p:nvSpPr>
        <p:spPr>
          <a:xfrm>
            <a:off x="6309360" y="28076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465" name="CustomShape 22"/>
          <p:cNvSpPr/>
          <p:nvPr/>
        </p:nvSpPr>
        <p:spPr>
          <a:xfrm>
            <a:off x="7668360" y="115092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6" name="CustomShape 23"/>
          <p:cNvSpPr/>
          <p:nvPr/>
        </p:nvSpPr>
        <p:spPr>
          <a:xfrm>
            <a:off x="7478640" y="275904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c</a:t>
            </a:r>
            <a:endParaRPr b="0" lang="en-US" sz="1200" spc="-1" strike="noStrike">
              <a:latin typeface="Arial"/>
            </a:endParaRPr>
          </a:p>
        </p:txBody>
      </p:sp>
      <p:sp>
        <p:nvSpPr>
          <p:cNvPr id="467" name="CustomShape 24"/>
          <p:cNvSpPr/>
          <p:nvPr/>
        </p:nvSpPr>
        <p:spPr>
          <a:xfrm>
            <a:off x="7679160" y="281700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468" name="Group 25"/>
          <p:cNvGrpSpPr/>
          <p:nvPr/>
        </p:nvGrpSpPr>
        <p:grpSpPr>
          <a:xfrm>
            <a:off x="85680" y="3328200"/>
            <a:ext cx="1653120" cy="1815120"/>
            <a:chOff x="85680" y="3328200"/>
            <a:chExt cx="1653120" cy="1815120"/>
          </a:xfrm>
        </p:grpSpPr>
        <p:pic>
          <p:nvPicPr>
            <p:cNvPr id="469" name="Picture 7" descr=""/>
            <p:cNvPicPr/>
            <p:nvPr/>
          </p:nvPicPr>
          <p:blipFill>
            <a:blip r:embed="rId8"/>
            <a:stretch/>
          </p:blipFill>
          <p:spPr>
            <a:xfrm>
              <a:off x="296280" y="4419720"/>
              <a:ext cx="1442520" cy="723600"/>
            </a:xfrm>
            <a:prstGeom prst="rect">
              <a:avLst/>
            </a:prstGeom>
            <a:ln w="0">
              <a:noFill/>
            </a:ln>
          </p:spPr>
        </p:pic>
        <p:pic>
          <p:nvPicPr>
            <p:cNvPr id="470" name="Picture 6" descr=""/>
            <p:cNvPicPr/>
            <p:nvPr/>
          </p:nvPicPr>
          <p:blipFill>
            <a:blip r:embed="rId9"/>
            <a:stretch/>
          </p:blipFill>
          <p:spPr>
            <a:xfrm>
              <a:off x="177840" y="3808440"/>
              <a:ext cx="1449720" cy="911520"/>
            </a:xfrm>
            <a:prstGeom prst="rect">
              <a:avLst/>
            </a:prstGeom>
            <a:ln w="0">
              <a:noFill/>
            </a:ln>
          </p:spPr>
        </p:pic>
        <p:pic>
          <p:nvPicPr>
            <p:cNvPr id="471" name="Picture 5" descr=""/>
            <p:cNvPicPr/>
            <p:nvPr/>
          </p:nvPicPr>
          <p:blipFill>
            <a:blip r:embed="rId10"/>
            <a:stretch/>
          </p:blipFill>
          <p:spPr>
            <a:xfrm>
              <a:off x="85680" y="3328200"/>
              <a:ext cx="1447200" cy="878040"/>
            </a:xfrm>
            <a:prstGeom prst="rect">
              <a:avLst/>
            </a:prstGeom>
            <a:ln w="0">
              <a:noFill/>
            </a:ln>
          </p:spPr>
        </p:pic>
      </p:grpSp>
      <p:grpSp>
        <p:nvGrpSpPr>
          <p:cNvPr id="472" name="Group 26"/>
          <p:cNvGrpSpPr/>
          <p:nvPr/>
        </p:nvGrpSpPr>
        <p:grpSpPr>
          <a:xfrm>
            <a:off x="1865160" y="3304800"/>
            <a:ext cx="1750680" cy="1808640"/>
            <a:chOff x="1865160" y="3304800"/>
            <a:chExt cx="1750680" cy="1808640"/>
          </a:xfrm>
        </p:grpSpPr>
        <p:pic>
          <p:nvPicPr>
            <p:cNvPr id="473" name="Picture 12" descr=""/>
            <p:cNvPicPr/>
            <p:nvPr/>
          </p:nvPicPr>
          <p:blipFill>
            <a:blip r:embed="rId11"/>
            <a:stretch/>
          </p:blipFill>
          <p:spPr>
            <a:xfrm>
              <a:off x="2154240" y="4004280"/>
              <a:ext cx="1461600" cy="1109160"/>
            </a:xfrm>
            <a:prstGeom prst="rect">
              <a:avLst/>
            </a:prstGeom>
            <a:ln w="0">
              <a:noFill/>
            </a:ln>
          </p:spPr>
        </p:pic>
        <p:pic>
          <p:nvPicPr>
            <p:cNvPr id="474" name="Picture 11" descr=""/>
            <p:cNvPicPr/>
            <p:nvPr/>
          </p:nvPicPr>
          <p:blipFill>
            <a:blip r:embed="rId12"/>
            <a:stretch/>
          </p:blipFill>
          <p:spPr>
            <a:xfrm>
              <a:off x="2051640" y="3463560"/>
              <a:ext cx="1466280" cy="1213920"/>
            </a:xfrm>
            <a:prstGeom prst="rect">
              <a:avLst/>
            </a:prstGeom>
            <a:ln w="0">
              <a:noFill/>
            </a:ln>
          </p:spPr>
        </p:pic>
        <p:pic>
          <p:nvPicPr>
            <p:cNvPr id="475" name="Picture 8" descr=""/>
            <p:cNvPicPr/>
            <p:nvPr/>
          </p:nvPicPr>
          <p:blipFill>
            <a:blip r:embed="rId13"/>
            <a:stretch/>
          </p:blipFill>
          <p:spPr>
            <a:xfrm>
              <a:off x="1865160" y="3304800"/>
              <a:ext cx="1459080" cy="1037880"/>
            </a:xfrm>
            <a:prstGeom prst="rect">
              <a:avLst/>
            </a:prstGeom>
            <a:ln w="0">
              <a:noFill/>
            </a:ln>
          </p:spPr>
        </p:pic>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Picture 2" descr=""/>
          <p:cNvPicPr/>
          <p:nvPr/>
        </p:nvPicPr>
        <p:blipFill>
          <a:blip r:embed="rId1"/>
          <a:stretch/>
        </p:blipFill>
        <p:spPr>
          <a:xfrm>
            <a:off x="6036840" y="1238760"/>
            <a:ext cx="2830680" cy="1015920"/>
          </a:xfrm>
          <a:prstGeom prst="rect">
            <a:avLst/>
          </a:prstGeom>
          <a:ln w="0">
            <a:noFill/>
          </a:ln>
        </p:spPr>
      </p:pic>
      <p:pic>
        <p:nvPicPr>
          <p:cNvPr id="477" name="Picture 3" descr=""/>
          <p:cNvPicPr/>
          <p:nvPr/>
        </p:nvPicPr>
        <p:blipFill>
          <a:blip r:embed="rId2"/>
          <a:stretch/>
        </p:blipFill>
        <p:spPr>
          <a:xfrm>
            <a:off x="6051240" y="2284560"/>
            <a:ext cx="2830680" cy="853920"/>
          </a:xfrm>
          <a:prstGeom prst="rect">
            <a:avLst/>
          </a:prstGeom>
          <a:ln w="0">
            <a:noFill/>
          </a:ln>
        </p:spPr>
      </p:pic>
      <p:pic>
        <p:nvPicPr>
          <p:cNvPr id="478" name="Picture 2" descr=""/>
          <p:cNvPicPr/>
          <p:nvPr/>
        </p:nvPicPr>
        <p:blipFill>
          <a:blip r:embed="rId3"/>
          <a:stretch/>
        </p:blipFill>
        <p:spPr>
          <a:xfrm>
            <a:off x="6008400" y="3168720"/>
            <a:ext cx="2804040" cy="737640"/>
          </a:xfrm>
          <a:prstGeom prst="rect">
            <a:avLst/>
          </a:prstGeom>
          <a:ln w="0">
            <a:noFill/>
          </a:ln>
        </p:spPr>
      </p:pic>
      <p:grpSp>
        <p:nvGrpSpPr>
          <p:cNvPr id="479" name="Group 1"/>
          <p:cNvGrpSpPr/>
          <p:nvPr/>
        </p:nvGrpSpPr>
        <p:grpSpPr>
          <a:xfrm>
            <a:off x="539640" y="555480"/>
            <a:ext cx="8226360" cy="705240"/>
            <a:chOff x="539640" y="555480"/>
            <a:chExt cx="8226360" cy="705240"/>
          </a:xfrm>
        </p:grpSpPr>
        <p:pic>
          <p:nvPicPr>
            <p:cNvPr id="480" name="图片 3" descr=""/>
            <p:cNvPicPr/>
            <p:nvPr/>
          </p:nvPicPr>
          <p:blipFill>
            <a:blip r:embed="rId4"/>
            <a:stretch/>
          </p:blipFill>
          <p:spPr>
            <a:xfrm>
              <a:off x="539640" y="555480"/>
              <a:ext cx="683640" cy="705240"/>
            </a:xfrm>
            <a:prstGeom prst="rect">
              <a:avLst/>
            </a:prstGeom>
            <a:ln w="0">
              <a:noFill/>
            </a:ln>
          </p:spPr>
        </p:pic>
        <p:sp>
          <p:nvSpPr>
            <p:cNvPr id="481"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五</a:t>
              </a:r>
              <a:endParaRPr b="0" lang="en-US" sz="2400" spc="-1" strike="noStrike">
                <a:latin typeface="Arial"/>
              </a:endParaRPr>
            </a:p>
          </p:txBody>
        </p:sp>
        <p:sp>
          <p:nvSpPr>
            <p:cNvPr id="482"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Adobe 楷体 Std R"/>
                  <a:ea typeface="Adobe 楷体 Std R"/>
                </a:rPr>
                <a:t>ROE</a:t>
              </a:r>
              <a:r>
                <a:rPr b="1" lang="zh-TW" sz="2800" spc="-1" strike="noStrike">
                  <a:solidFill>
                    <a:srgbClr val="000000"/>
                  </a:solidFill>
                  <a:latin typeface="Adobe 楷体 Std R"/>
                  <a:ea typeface="Adobe 楷体 Std R"/>
                </a:rPr>
                <a:t>資料與公司資料合併</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483" name="Group 4"/>
          <p:cNvGrpSpPr/>
          <p:nvPr/>
        </p:nvGrpSpPr>
        <p:grpSpPr>
          <a:xfrm>
            <a:off x="603720" y="1261080"/>
            <a:ext cx="1625400" cy="467280"/>
            <a:chOff x="603720" y="1261080"/>
            <a:chExt cx="1625400" cy="467280"/>
          </a:xfrm>
        </p:grpSpPr>
        <p:grpSp>
          <p:nvGrpSpPr>
            <p:cNvPr id="484" name="Group 5"/>
            <p:cNvGrpSpPr/>
            <p:nvPr/>
          </p:nvGrpSpPr>
          <p:grpSpPr>
            <a:xfrm>
              <a:off x="603720" y="1300320"/>
              <a:ext cx="411120" cy="428040"/>
              <a:chOff x="603720" y="1300320"/>
              <a:chExt cx="411120" cy="428040"/>
            </a:xfrm>
          </p:grpSpPr>
          <p:pic>
            <p:nvPicPr>
              <p:cNvPr id="485" name="图片 3" descr=""/>
              <p:cNvPicPr/>
              <p:nvPr/>
            </p:nvPicPr>
            <p:blipFill>
              <a:blip r:embed="rId5"/>
              <a:stretch/>
            </p:blipFill>
            <p:spPr>
              <a:xfrm>
                <a:off x="603720" y="1305720"/>
                <a:ext cx="411120" cy="422640"/>
              </a:xfrm>
              <a:prstGeom prst="rect">
                <a:avLst/>
              </a:prstGeom>
              <a:ln w="0">
                <a:noFill/>
              </a:ln>
            </p:spPr>
          </p:pic>
          <p:sp>
            <p:nvSpPr>
              <p:cNvPr id="486"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487"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488" name="Group 8"/>
          <p:cNvGrpSpPr/>
          <p:nvPr/>
        </p:nvGrpSpPr>
        <p:grpSpPr>
          <a:xfrm>
            <a:off x="2988000" y="1258200"/>
            <a:ext cx="2874960" cy="467280"/>
            <a:chOff x="2988000" y="1258200"/>
            <a:chExt cx="2874960" cy="467280"/>
          </a:xfrm>
        </p:grpSpPr>
        <p:grpSp>
          <p:nvGrpSpPr>
            <p:cNvPr id="489" name="Group 9"/>
            <p:cNvGrpSpPr/>
            <p:nvPr/>
          </p:nvGrpSpPr>
          <p:grpSpPr>
            <a:xfrm>
              <a:off x="2988000" y="1297080"/>
              <a:ext cx="411120" cy="428400"/>
              <a:chOff x="2988000" y="1297080"/>
              <a:chExt cx="411120" cy="428400"/>
            </a:xfrm>
          </p:grpSpPr>
          <p:pic>
            <p:nvPicPr>
              <p:cNvPr id="490" name="图片 3" descr=""/>
              <p:cNvPicPr/>
              <p:nvPr/>
            </p:nvPicPr>
            <p:blipFill>
              <a:blip r:embed="rId6"/>
              <a:stretch/>
            </p:blipFill>
            <p:spPr>
              <a:xfrm>
                <a:off x="2988000" y="1302840"/>
                <a:ext cx="411120" cy="422640"/>
              </a:xfrm>
              <a:prstGeom prst="rect">
                <a:avLst/>
              </a:prstGeom>
              <a:ln w="0">
                <a:noFill/>
              </a:ln>
            </p:spPr>
          </p:pic>
          <p:sp>
            <p:nvSpPr>
              <p:cNvPr id="491"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492" name="CustomShape 11"/>
            <p:cNvSpPr/>
            <p:nvPr/>
          </p:nvSpPr>
          <p:spPr>
            <a:xfrm>
              <a:off x="3360960" y="1258200"/>
              <a:ext cx="25020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Adobe 楷体 Std R"/>
                  <a:ea typeface="Adobe 楷体 Std R"/>
                </a:rPr>
                <a:t>ROE</a:t>
              </a:r>
              <a:r>
                <a:rPr b="1" lang="zh-TW" sz="2400" spc="-1" strike="noStrike">
                  <a:solidFill>
                    <a:srgbClr val="000000"/>
                  </a:solidFill>
                  <a:latin typeface="Adobe 楷体 Std R"/>
                  <a:ea typeface="Adobe 楷体 Std R"/>
                </a:rPr>
                <a:t>整理與預測</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493" name="CustomShape 12"/>
          <p:cNvSpPr/>
          <p:nvPr/>
        </p:nvSpPr>
        <p:spPr>
          <a:xfrm>
            <a:off x="3060000" y="1635480"/>
            <a:ext cx="2880000" cy="155052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StarSymbol"/>
              <a:buAutoNum type="alphaLcPeriod"/>
            </a:pP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資料</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最新</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、預測</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、預測成功率、公司近況評比。</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公司資料</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股票代碼、產業別</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所屬產業、公司簡稱、屬性分類。</a:t>
            </a:r>
            <a:endParaRPr b="0" lang="en-US" sz="1600" spc="-1" strike="noStrike">
              <a:latin typeface="Arial"/>
            </a:endParaRPr>
          </a:p>
        </p:txBody>
      </p:sp>
      <p:sp>
        <p:nvSpPr>
          <p:cNvPr id="494" name="CustomShape 13"/>
          <p:cNvSpPr/>
          <p:nvPr/>
        </p:nvSpPr>
        <p:spPr>
          <a:xfrm>
            <a:off x="689400" y="1717200"/>
            <a:ext cx="2330640" cy="15505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取</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雲端各股票代號的</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資料與公司資料的股票代號進行比對與合併</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並取中位數</a:t>
            </a:r>
            <a:r>
              <a:rPr b="0" lang="en-US" sz="1600" spc="-1" strike="noStrike">
                <a:solidFill>
                  <a:srgbClr val="000000"/>
                </a:solidFill>
                <a:latin typeface="Adobe 楷体 Std R"/>
                <a:ea typeface="Adobe 楷体 Std R"/>
              </a:rPr>
              <a:t>ROE3~4</a:t>
            </a:r>
            <a:r>
              <a:rPr b="0" lang="zh-TW" sz="1600" spc="-1" strike="noStrike">
                <a:solidFill>
                  <a:srgbClr val="000000"/>
                </a:solidFill>
                <a:latin typeface="Adobe 楷体 Std R"/>
                <a:ea typeface="Adobe 楷体 Std R"/>
              </a:rPr>
              <a:t>個值最平均與最新</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比較。</a:t>
            </a:r>
            <a:endParaRPr b="0" lang="en-US" sz="1600" spc="-1" strike="noStrike">
              <a:latin typeface="Arial"/>
            </a:endParaRPr>
          </a:p>
        </p:txBody>
      </p:sp>
      <p:sp>
        <p:nvSpPr>
          <p:cNvPr id="495" name="CustomShape 14"/>
          <p:cNvSpPr/>
          <p:nvPr/>
        </p:nvSpPr>
        <p:spPr>
          <a:xfrm>
            <a:off x="6757560" y="208656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496" name="CustomShape 15"/>
          <p:cNvSpPr/>
          <p:nvPr/>
        </p:nvSpPr>
        <p:spPr>
          <a:xfrm>
            <a:off x="307800" y="330300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資料合併</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497" name="CustomShape 16"/>
          <p:cNvSpPr/>
          <p:nvPr/>
        </p:nvSpPr>
        <p:spPr>
          <a:xfrm>
            <a:off x="2121120" y="3303000"/>
            <a:ext cx="1170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中位平均計算</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498" name="CustomShape 17"/>
          <p:cNvSpPr/>
          <p:nvPr/>
        </p:nvSpPr>
        <p:spPr>
          <a:xfrm>
            <a:off x="7020360" y="2100960"/>
            <a:ext cx="1861560" cy="844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99" name="CustomShape 18"/>
          <p:cNvSpPr/>
          <p:nvPr/>
        </p:nvSpPr>
        <p:spPr>
          <a:xfrm>
            <a:off x="7020360" y="2946240"/>
            <a:ext cx="184716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00" name="CustomShape 19"/>
          <p:cNvSpPr/>
          <p:nvPr/>
        </p:nvSpPr>
        <p:spPr>
          <a:xfrm>
            <a:off x="6757920" y="29462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pic>
        <p:nvPicPr>
          <p:cNvPr id="501" name="Picture 3" descr=""/>
          <p:cNvPicPr/>
          <p:nvPr/>
        </p:nvPicPr>
        <p:blipFill>
          <a:blip r:embed="rId7"/>
          <a:stretch/>
        </p:blipFill>
        <p:spPr>
          <a:xfrm>
            <a:off x="2298240" y="3572280"/>
            <a:ext cx="1625400" cy="799200"/>
          </a:xfrm>
          <a:prstGeom prst="rect">
            <a:avLst/>
          </a:prstGeom>
          <a:ln w="0">
            <a:noFill/>
          </a:ln>
        </p:spPr>
      </p:pic>
      <p:grpSp>
        <p:nvGrpSpPr>
          <p:cNvPr id="502" name="Group 20"/>
          <p:cNvGrpSpPr/>
          <p:nvPr/>
        </p:nvGrpSpPr>
        <p:grpSpPr>
          <a:xfrm>
            <a:off x="395640" y="3569400"/>
            <a:ext cx="1459080" cy="1345680"/>
            <a:chOff x="395640" y="3569400"/>
            <a:chExt cx="1459080" cy="1345680"/>
          </a:xfrm>
        </p:grpSpPr>
        <p:pic>
          <p:nvPicPr>
            <p:cNvPr id="503" name="Picture 5" descr=""/>
            <p:cNvPicPr/>
            <p:nvPr/>
          </p:nvPicPr>
          <p:blipFill>
            <a:blip r:embed="rId8"/>
            <a:stretch/>
          </p:blipFill>
          <p:spPr>
            <a:xfrm>
              <a:off x="644400" y="4087080"/>
              <a:ext cx="1210320" cy="828000"/>
            </a:xfrm>
            <a:prstGeom prst="rect">
              <a:avLst/>
            </a:prstGeom>
            <a:ln w="0">
              <a:noFill/>
            </a:ln>
          </p:spPr>
        </p:pic>
        <p:pic>
          <p:nvPicPr>
            <p:cNvPr id="504" name="Picture 4" descr=""/>
            <p:cNvPicPr/>
            <p:nvPr/>
          </p:nvPicPr>
          <p:blipFill>
            <a:blip r:embed="rId9"/>
            <a:stretch/>
          </p:blipFill>
          <p:spPr>
            <a:xfrm>
              <a:off x="395640" y="3569400"/>
              <a:ext cx="1210320" cy="931320"/>
            </a:xfrm>
            <a:prstGeom prst="rect">
              <a:avLst/>
            </a:prstGeom>
            <a:ln w="0">
              <a:noFill/>
            </a:ln>
          </p:spPr>
        </p:pic>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5" name="Group 1"/>
          <p:cNvGrpSpPr/>
          <p:nvPr/>
        </p:nvGrpSpPr>
        <p:grpSpPr>
          <a:xfrm>
            <a:off x="539640" y="555480"/>
            <a:ext cx="8226360" cy="705240"/>
            <a:chOff x="539640" y="555480"/>
            <a:chExt cx="8226360" cy="705240"/>
          </a:xfrm>
        </p:grpSpPr>
        <p:pic>
          <p:nvPicPr>
            <p:cNvPr id="506" name="图片 3" descr=""/>
            <p:cNvPicPr/>
            <p:nvPr/>
          </p:nvPicPr>
          <p:blipFill>
            <a:blip r:embed="rId1"/>
            <a:stretch/>
          </p:blipFill>
          <p:spPr>
            <a:xfrm>
              <a:off x="539640" y="555480"/>
              <a:ext cx="683640" cy="705240"/>
            </a:xfrm>
            <a:prstGeom prst="rect">
              <a:avLst/>
            </a:prstGeom>
            <a:ln w="0">
              <a:noFill/>
            </a:ln>
          </p:spPr>
        </p:pic>
        <p:sp>
          <p:nvSpPr>
            <p:cNvPr id="507"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六</a:t>
              </a:r>
              <a:endParaRPr b="0" lang="en-US" sz="2400" spc="-1" strike="noStrike">
                <a:latin typeface="Arial"/>
              </a:endParaRPr>
            </a:p>
          </p:txBody>
        </p:sp>
        <p:sp>
          <p:nvSpPr>
            <p:cNvPr id="508"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使用者透過</a:t>
              </a:r>
              <a:r>
                <a:rPr b="1" lang="en-US" sz="2800" spc="-1" strike="noStrike">
                  <a:solidFill>
                    <a:srgbClr val="0000cc"/>
                  </a:solidFill>
                  <a:latin typeface="Adobe 楷体 Std R"/>
                  <a:ea typeface="Adobe 楷体 Std R"/>
                </a:rPr>
                <a:t>Firebase</a:t>
              </a:r>
              <a:r>
                <a:rPr b="1" lang="zh-TW" sz="2800" spc="-1" strike="noStrike">
                  <a:solidFill>
                    <a:srgbClr val="000000"/>
                  </a:solidFill>
                  <a:latin typeface="Adobe 楷体 Std R"/>
                  <a:ea typeface="Adobe 楷体 Std R"/>
                </a:rPr>
                <a:t>註冊及信箱驗證</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509" name="Group 4"/>
          <p:cNvGrpSpPr/>
          <p:nvPr/>
        </p:nvGrpSpPr>
        <p:grpSpPr>
          <a:xfrm>
            <a:off x="603720" y="1261080"/>
            <a:ext cx="1625400" cy="467280"/>
            <a:chOff x="603720" y="1261080"/>
            <a:chExt cx="1625400" cy="467280"/>
          </a:xfrm>
        </p:grpSpPr>
        <p:grpSp>
          <p:nvGrpSpPr>
            <p:cNvPr id="510" name="Group 5"/>
            <p:cNvGrpSpPr/>
            <p:nvPr/>
          </p:nvGrpSpPr>
          <p:grpSpPr>
            <a:xfrm>
              <a:off x="603720" y="1300320"/>
              <a:ext cx="411120" cy="428040"/>
              <a:chOff x="603720" y="1300320"/>
              <a:chExt cx="411120" cy="428040"/>
            </a:xfrm>
          </p:grpSpPr>
          <p:pic>
            <p:nvPicPr>
              <p:cNvPr id="511" name="图片 3" descr=""/>
              <p:cNvPicPr/>
              <p:nvPr/>
            </p:nvPicPr>
            <p:blipFill>
              <a:blip r:embed="rId2"/>
              <a:stretch/>
            </p:blipFill>
            <p:spPr>
              <a:xfrm>
                <a:off x="603720" y="1305720"/>
                <a:ext cx="411120" cy="422640"/>
              </a:xfrm>
              <a:prstGeom prst="rect">
                <a:avLst/>
              </a:prstGeom>
              <a:ln w="0">
                <a:noFill/>
              </a:ln>
            </p:spPr>
          </p:pic>
          <p:sp>
            <p:nvSpPr>
              <p:cNvPr id="512"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513"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514" name="Group 8"/>
          <p:cNvGrpSpPr/>
          <p:nvPr/>
        </p:nvGrpSpPr>
        <p:grpSpPr>
          <a:xfrm>
            <a:off x="2988000" y="1258200"/>
            <a:ext cx="2245680" cy="467280"/>
            <a:chOff x="2988000" y="1258200"/>
            <a:chExt cx="2245680" cy="467280"/>
          </a:xfrm>
        </p:grpSpPr>
        <p:grpSp>
          <p:nvGrpSpPr>
            <p:cNvPr id="515" name="Group 9"/>
            <p:cNvGrpSpPr/>
            <p:nvPr/>
          </p:nvGrpSpPr>
          <p:grpSpPr>
            <a:xfrm>
              <a:off x="2988000" y="1297080"/>
              <a:ext cx="411120" cy="428400"/>
              <a:chOff x="2988000" y="1297080"/>
              <a:chExt cx="411120" cy="428400"/>
            </a:xfrm>
          </p:grpSpPr>
          <p:pic>
            <p:nvPicPr>
              <p:cNvPr id="516" name="图片 3" descr=""/>
              <p:cNvPicPr/>
              <p:nvPr/>
            </p:nvPicPr>
            <p:blipFill>
              <a:blip r:embed="rId3"/>
              <a:stretch/>
            </p:blipFill>
            <p:spPr>
              <a:xfrm>
                <a:off x="2988000" y="1302840"/>
                <a:ext cx="411120" cy="422640"/>
              </a:xfrm>
              <a:prstGeom prst="rect">
                <a:avLst/>
              </a:prstGeom>
              <a:ln w="0">
                <a:noFill/>
              </a:ln>
            </p:spPr>
          </p:pic>
          <p:sp>
            <p:nvSpPr>
              <p:cNvPr id="517"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518" name="CustomShape 11"/>
            <p:cNvSpPr/>
            <p:nvPr/>
          </p:nvSpPr>
          <p:spPr>
            <a:xfrm>
              <a:off x="3377880" y="1258200"/>
              <a:ext cx="1855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比對及渲染</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519" name="CustomShape 12"/>
          <p:cNvSpPr/>
          <p:nvPr/>
        </p:nvSpPr>
        <p:spPr>
          <a:xfrm>
            <a:off x="3000240" y="1635480"/>
            <a:ext cx="3397680" cy="57708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使用者註冊</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姓名、信箱</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信箱驗證</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驗證信寄送。</a:t>
            </a:r>
            <a:endParaRPr b="0" lang="en-US" sz="1600" spc="-1" strike="noStrike">
              <a:latin typeface="Arial"/>
            </a:endParaRPr>
          </a:p>
        </p:txBody>
      </p:sp>
      <p:sp>
        <p:nvSpPr>
          <p:cNvPr id="520" name="CustomShape 13"/>
          <p:cNvSpPr/>
          <p:nvPr/>
        </p:nvSpPr>
        <p:spPr>
          <a:xfrm>
            <a:off x="7101360" y="238716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521" name="CustomShape 14"/>
          <p:cNvSpPr/>
          <p:nvPr/>
        </p:nvSpPr>
        <p:spPr>
          <a:xfrm>
            <a:off x="689400" y="1717200"/>
            <a:ext cx="2330640" cy="820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依</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API</a:t>
            </a:r>
            <a:r>
              <a:rPr b="0" lang="zh-TW" sz="1600" spc="-1" strike="noStrike">
                <a:solidFill>
                  <a:srgbClr val="000000"/>
                </a:solidFill>
                <a:latin typeface="Adobe 楷体 Std R"/>
                <a:ea typeface="Adobe 楷体 Std R"/>
              </a:rPr>
              <a:t>設計</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讓使用者執行註冊及信箱驗證等動作。</a:t>
            </a:r>
            <a:endParaRPr b="0" lang="en-US" sz="1600" spc="-1" strike="noStrike">
              <a:latin typeface="Arial"/>
            </a:endParaRPr>
          </a:p>
        </p:txBody>
      </p:sp>
      <p:sp>
        <p:nvSpPr>
          <p:cNvPr id="522" name="CustomShape 15"/>
          <p:cNvSpPr/>
          <p:nvPr/>
        </p:nvSpPr>
        <p:spPr>
          <a:xfrm>
            <a:off x="3753000" y="2304000"/>
            <a:ext cx="1911960" cy="2499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3" name="CustomShape 16"/>
          <p:cNvSpPr/>
          <p:nvPr/>
        </p:nvSpPr>
        <p:spPr>
          <a:xfrm>
            <a:off x="3460320" y="219816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524" name="CustomShape 17"/>
          <p:cNvSpPr/>
          <p:nvPr/>
        </p:nvSpPr>
        <p:spPr>
          <a:xfrm>
            <a:off x="394560" y="2715840"/>
            <a:ext cx="560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註冊</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525" name="CustomShape 18"/>
          <p:cNvSpPr/>
          <p:nvPr/>
        </p:nvSpPr>
        <p:spPr>
          <a:xfrm>
            <a:off x="2007360" y="272592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信箱驗證</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526" name="CustomShape 19"/>
          <p:cNvSpPr/>
          <p:nvPr/>
        </p:nvSpPr>
        <p:spPr>
          <a:xfrm>
            <a:off x="6077520" y="2670480"/>
            <a:ext cx="2904120" cy="11296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27" name="圖片 4" descr=""/>
          <p:cNvPicPr/>
          <p:nvPr/>
        </p:nvPicPr>
        <p:blipFill>
          <a:blip r:embed="rId4"/>
          <a:stretch/>
        </p:blipFill>
        <p:spPr>
          <a:xfrm>
            <a:off x="69120" y="2983680"/>
            <a:ext cx="1479960" cy="1027800"/>
          </a:xfrm>
          <a:prstGeom prst="rect">
            <a:avLst/>
          </a:prstGeom>
          <a:ln w="0">
            <a:noFill/>
          </a:ln>
        </p:spPr>
      </p:pic>
      <p:pic>
        <p:nvPicPr>
          <p:cNvPr id="528" name="圖片 6" descr=""/>
          <p:cNvPicPr/>
          <p:nvPr/>
        </p:nvPicPr>
        <p:blipFill>
          <a:blip r:embed="rId5"/>
          <a:stretch/>
        </p:blipFill>
        <p:spPr>
          <a:xfrm>
            <a:off x="1724040" y="3026520"/>
            <a:ext cx="1632960" cy="1124640"/>
          </a:xfrm>
          <a:prstGeom prst="rect">
            <a:avLst/>
          </a:prstGeom>
          <a:ln w="0">
            <a:noFill/>
          </a:ln>
        </p:spPr>
      </p:pic>
      <p:pic>
        <p:nvPicPr>
          <p:cNvPr id="529" name="圖片 8" descr=""/>
          <p:cNvPicPr/>
          <p:nvPr/>
        </p:nvPicPr>
        <p:blipFill>
          <a:blip r:embed="rId6"/>
          <a:stretch/>
        </p:blipFill>
        <p:spPr>
          <a:xfrm>
            <a:off x="3767040" y="2304000"/>
            <a:ext cx="1897920" cy="2499840"/>
          </a:xfrm>
          <a:prstGeom prst="rect">
            <a:avLst/>
          </a:prstGeom>
          <a:ln w="0">
            <a:noFill/>
          </a:ln>
        </p:spPr>
      </p:pic>
      <p:pic>
        <p:nvPicPr>
          <p:cNvPr id="530" name="圖片 13" descr=""/>
          <p:cNvPicPr/>
          <p:nvPr/>
        </p:nvPicPr>
        <p:blipFill>
          <a:blip r:embed="rId7"/>
          <a:stretch/>
        </p:blipFill>
        <p:spPr>
          <a:xfrm>
            <a:off x="6095880" y="2683080"/>
            <a:ext cx="2869200" cy="1100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Picture 4" descr=""/>
          <p:cNvPicPr/>
          <p:nvPr/>
        </p:nvPicPr>
        <p:blipFill>
          <a:blip r:embed="rId1"/>
          <a:stretch/>
        </p:blipFill>
        <p:spPr>
          <a:xfrm>
            <a:off x="6215400" y="3156840"/>
            <a:ext cx="2672640" cy="1134000"/>
          </a:xfrm>
          <a:prstGeom prst="rect">
            <a:avLst/>
          </a:prstGeom>
          <a:ln w="0">
            <a:noFill/>
          </a:ln>
        </p:spPr>
      </p:pic>
      <p:grpSp>
        <p:nvGrpSpPr>
          <p:cNvPr id="532" name="Group 1"/>
          <p:cNvGrpSpPr/>
          <p:nvPr/>
        </p:nvGrpSpPr>
        <p:grpSpPr>
          <a:xfrm>
            <a:off x="3919680" y="2865960"/>
            <a:ext cx="1729080" cy="1742400"/>
            <a:chOff x="3919680" y="2865960"/>
            <a:chExt cx="1729080" cy="1742400"/>
          </a:xfrm>
        </p:grpSpPr>
        <p:pic>
          <p:nvPicPr>
            <p:cNvPr id="533" name="Picture 2" descr=""/>
            <p:cNvPicPr/>
            <p:nvPr/>
          </p:nvPicPr>
          <p:blipFill>
            <a:blip r:embed="rId2"/>
            <a:stretch/>
          </p:blipFill>
          <p:spPr>
            <a:xfrm>
              <a:off x="3919680" y="2865960"/>
              <a:ext cx="1729080" cy="1046880"/>
            </a:xfrm>
            <a:prstGeom prst="rect">
              <a:avLst/>
            </a:prstGeom>
            <a:ln w="0">
              <a:noFill/>
            </a:ln>
          </p:spPr>
        </p:pic>
        <p:pic>
          <p:nvPicPr>
            <p:cNvPr id="534" name="Picture 3" descr=""/>
            <p:cNvPicPr/>
            <p:nvPr/>
          </p:nvPicPr>
          <p:blipFill>
            <a:blip r:embed="rId3"/>
            <a:stretch/>
          </p:blipFill>
          <p:spPr>
            <a:xfrm>
              <a:off x="3919680" y="3921120"/>
              <a:ext cx="1729080" cy="687240"/>
            </a:xfrm>
            <a:prstGeom prst="rect">
              <a:avLst/>
            </a:prstGeom>
            <a:ln w="0">
              <a:noFill/>
            </a:ln>
          </p:spPr>
        </p:pic>
      </p:grpSp>
      <p:pic>
        <p:nvPicPr>
          <p:cNvPr id="535" name="Picture 10" descr=""/>
          <p:cNvPicPr/>
          <p:nvPr/>
        </p:nvPicPr>
        <p:blipFill>
          <a:blip r:embed="rId4"/>
          <a:stretch/>
        </p:blipFill>
        <p:spPr>
          <a:xfrm>
            <a:off x="6458760" y="1920960"/>
            <a:ext cx="2266560" cy="866520"/>
          </a:xfrm>
          <a:prstGeom prst="rect">
            <a:avLst/>
          </a:prstGeom>
          <a:ln w="0">
            <a:noFill/>
          </a:ln>
        </p:spPr>
      </p:pic>
      <p:grpSp>
        <p:nvGrpSpPr>
          <p:cNvPr id="536" name="Group 2"/>
          <p:cNvGrpSpPr/>
          <p:nvPr/>
        </p:nvGrpSpPr>
        <p:grpSpPr>
          <a:xfrm>
            <a:off x="539640" y="555480"/>
            <a:ext cx="8226360" cy="705240"/>
            <a:chOff x="539640" y="555480"/>
            <a:chExt cx="8226360" cy="705240"/>
          </a:xfrm>
        </p:grpSpPr>
        <p:pic>
          <p:nvPicPr>
            <p:cNvPr id="537" name="图片 3" descr=""/>
            <p:cNvPicPr/>
            <p:nvPr/>
          </p:nvPicPr>
          <p:blipFill>
            <a:blip r:embed="rId5"/>
            <a:stretch/>
          </p:blipFill>
          <p:spPr>
            <a:xfrm>
              <a:off x="539640" y="555480"/>
              <a:ext cx="683640" cy="705240"/>
            </a:xfrm>
            <a:prstGeom prst="rect">
              <a:avLst/>
            </a:prstGeom>
            <a:ln w="0">
              <a:noFill/>
            </a:ln>
          </p:spPr>
        </p:pic>
        <p:sp>
          <p:nvSpPr>
            <p:cNvPr id="538" name="CustomShape 3"/>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七</a:t>
              </a:r>
              <a:endParaRPr b="0" lang="en-US" sz="2400" spc="-1" strike="noStrike">
                <a:latin typeface="Arial"/>
              </a:endParaRPr>
            </a:p>
          </p:txBody>
        </p:sp>
        <p:sp>
          <p:nvSpPr>
            <p:cNvPr id="539" name="CustomShape 4"/>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擷取</a:t>
              </a:r>
              <a:r>
                <a:rPr b="1" lang="zh-TW" sz="2800" spc="-1" strike="noStrike">
                  <a:solidFill>
                    <a:srgbClr val="0000cc"/>
                  </a:solidFill>
                  <a:latin typeface="Adobe 楷体 Std R"/>
                  <a:ea typeface="Adobe 楷体 Std R"/>
                </a:rPr>
                <a:t>劍靈命理網</a:t>
              </a:r>
              <a:r>
                <a:rPr b="1" lang="zh-TW" sz="2800" spc="-1" strike="noStrike">
                  <a:solidFill>
                    <a:srgbClr val="000000"/>
                  </a:solidFill>
                  <a:latin typeface="Adobe 楷体 Std R"/>
                  <a:ea typeface="Adobe 楷体 Std R"/>
                </a:rPr>
                <a:t>的喜用神上傳</a:t>
              </a:r>
              <a:r>
                <a:rPr b="1" lang="en-US" sz="2800" spc="-1" strike="noStrike">
                  <a:solidFill>
                    <a:srgbClr val="0000cc"/>
                  </a:solidFill>
                  <a:latin typeface="Adobe 楷体 Std R"/>
                  <a:ea typeface="Adobe 楷体 Std R"/>
                </a:rPr>
                <a:t>Firebase</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540" name="Group 5"/>
          <p:cNvGrpSpPr/>
          <p:nvPr/>
        </p:nvGrpSpPr>
        <p:grpSpPr>
          <a:xfrm>
            <a:off x="603720" y="1261080"/>
            <a:ext cx="1625400" cy="467280"/>
            <a:chOff x="603720" y="1261080"/>
            <a:chExt cx="1625400" cy="467280"/>
          </a:xfrm>
        </p:grpSpPr>
        <p:grpSp>
          <p:nvGrpSpPr>
            <p:cNvPr id="541" name="Group 6"/>
            <p:cNvGrpSpPr/>
            <p:nvPr/>
          </p:nvGrpSpPr>
          <p:grpSpPr>
            <a:xfrm>
              <a:off x="603720" y="1300320"/>
              <a:ext cx="411120" cy="428040"/>
              <a:chOff x="603720" y="1300320"/>
              <a:chExt cx="411120" cy="428040"/>
            </a:xfrm>
          </p:grpSpPr>
          <p:pic>
            <p:nvPicPr>
              <p:cNvPr id="542" name="图片 3" descr=""/>
              <p:cNvPicPr/>
              <p:nvPr/>
            </p:nvPicPr>
            <p:blipFill>
              <a:blip r:embed="rId6"/>
              <a:stretch/>
            </p:blipFill>
            <p:spPr>
              <a:xfrm>
                <a:off x="603720" y="1305720"/>
                <a:ext cx="411120" cy="422640"/>
              </a:xfrm>
              <a:prstGeom prst="rect">
                <a:avLst/>
              </a:prstGeom>
              <a:ln w="0">
                <a:noFill/>
              </a:ln>
            </p:spPr>
          </p:pic>
          <p:sp>
            <p:nvSpPr>
              <p:cNvPr id="543" name="CustomShape 7"/>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544" name="CustomShape 8"/>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545" name="Group 9"/>
          <p:cNvGrpSpPr/>
          <p:nvPr/>
        </p:nvGrpSpPr>
        <p:grpSpPr>
          <a:xfrm>
            <a:off x="2988000" y="1258200"/>
            <a:ext cx="3177360" cy="467280"/>
            <a:chOff x="2988000" y="1258200"/>
            <a:chExt cx="3177360" cy="467280"/>
          </a:xfrm>
        </p:grpSpPr>
        <p:grpSp>
          <p:nvGrpSpPr>
            <p:cNvPr id="546" name="Group 10"/>
            <p:cNvGrpSpPr/>
            <p:nvPr/>
          </p:nvGrpSpPr>
          <p:grpSpPr>
            <a:xfrm>
              <a:off x="2988000" y="1297080"/>
              <a:ext cx="411120" cy="428400"/>
              <a:chOff x="2988000" y="1297080"/>
              <a:chExt cx="411120" cy="428400"/>
            </a:xfrm>
          </p:grpSpPr>
          <p:pic>
            <p:nvPicPr>
              <p:cNvPr id="547" name="图片 3" descr=""/>
              <p:cNvPicPr/>
              <p:nvPr/>
            </p:nvPicPr>
            <p:blipFill>
              <a:blip r:embed="rId7"/>
              <a:stretch/>
            </p:blipFill>
            <p:spPr>
              <a:xfrm>
                <a:off x="2988000" y="1302840"/>
                <a:ext cx="411120" cy="422640"/>
              </a:xfrm>
              <a:prstGeom prst="rect">
                <a:avLst/>
              </a:prstGeom>
              <a:ln w="0">
                <a:noFill/>
              </a:ln>
            </p:spPr>
          </p:pic>
          <p:sp>
            <p:nvSpPr>
              <p:cNvPr id="548" name="CustomShape 11"/>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549" name="CustomShape 12"/>
            <p:cNvSpPr/>
            <p:nvPr/>
          </p:nvSpPr>
          <p:spPr>
            <a:xfrm>
              <a:off x="3393720" y="1258200"/>
              <a:ext cx="27716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喜用神擷取及上傳</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550" name="CustomShape 13"/>
          <p:cNvSpPr/>
          <p:nvPr/>
        </p:nvSpPr>
        <p:spPr>
          <a:xfrm>
            <a:off x="2661480" y="1635480"/>
            <a:ext cx="4097880" cy="130716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生辰</a:t>
            </a:r>
            <a:r>
              <a:rPr b="0" lang="en-US" sz="1600" spc="-1" strike="noStrike">
                <a:solidFill>
                  <a:srgbClr val="000000"/>
                </a:solidFill>
                <a:latin typeface="Adobe 楷体 Std R"/>
                <a:ea typeface="Adobe 楷体 Std R"/>
              </a:rPr>
              <a:t>: 1969/3/3/11/M...</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喜用神</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水”</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金”</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資料格式</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年、月、日、時、 </a:t>
            </a:r>
            <a:endParaRPr b="0" lang="en-US" sz="1600" spc="-1" strike="noStrike">
              <a:latin typeface="Arial"/>
            </a:endParaRPr>
          </a:p>
          <a:p>
            <a:pPr>
              <a:lnSpc>
                <a:spcPct val="100000"/>
              </a:lnSpc>
            </a:pP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性別、 喜用神。</a:t>
            </a:r>
            <a:endParaRPr b="0" lang="en-US" sz="1600" spc="-1" strike="noStrike">
              <a:latin typeface="Arial"/>
            </a:endParaRPr>
          </a:p>
          <a:p>
            <a:pPr>
              <a:lnSpc>
                <a:spcPct val="100000"/>
              </a:lnSpc>
            </a:pPr>
            <a:endParaRPr b="0" lang="en-US" sz="1600" spc="-1" strike="noStrike">
              <a:latin typeface="Arial"/>
            </a:endParaRPr>
          </a:p>
        </p:txBody>
      </p:sp>
      <p:sp>
        <p:nvSpPr>
          <p:cNvPr id="551" name="CustomShape 14"/>
          <p:cNvSpPr/>
          <p:nvPr/>
        </p:nvSpPr>
        <p:spPr>
          <a:xfrm>
            <a:off x="6237000" y="188460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552" name="CustomShape 15"/>
          <p:cNvSpPr/>
          <p:nvPr/>
        </p:nvSpPr>
        <p:spPr>
          <a:xfrm>
            <a:off x="4453560" y="3243960"/>
            <a:ext cx="1195200" cy="1364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3" name="CustomShape 16"/>
          <p:cNvSpPr/>
          <p:nvPr/>
        </p:nvSpPr>
        <p:spPr>
          <a:xfrm>
            <a:off x="3499560" y="2737800"/>
            <a:ext cx="10980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0000"/>
                </a:solidFill>
                <a:latin typeface="Adobe 楷体 Std R"/>
                <a:ea typeface="Adobe 楷体 Std R"/>
              </a:rPr>
              <a:t>c</a:t>
            </a:r>
            <a:endParaRPr b="0" lang="en-US" sz="1200" spc="-1" strike="noStrike">
              <a:latin typeface="Arial"/>
            </a:endParaRPr>
          </a:p>
        </p:txBody>
      </p:sp>
      <p:sp>
        <p:nvSpPr>
          <p:cNvPr id="554" name="CustomShape 17"/>
          <p:cNvSpPr/>
          <p:nvPr/>
        </p:nvSpPr>
        <p:spPr>
          <a:xfrm>
            <a:off x="689400" y="1717200"/>
            <a:ext cx="2330640" cy="179316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依信箱為主鍵使用</a:t>
            </a:r>
            <a:r>
              <a:rPr b="0" lang="zh-TW" sz="1600" spc="-1" strike="noStrike">
                <a:solidFill>
                  <a:srgbClr val="0000cc"/>
                </a:solidFill>
                <a:latin typeface="Adobe 楷体 Std R"/>
                <a:ea typeface="Adobe 楷体 Std R"/>
              </a:rPr>
              <a:t>靜態網頁</a:t>
            </a:r>
            <a:r>
              <a:rPr b="0" lang="zh-TW" sz="1600" spc="-1" strike="noStrike">
                <a:solidFill>
                  <a:srgbClr val="000000"/>
                </a:solidFill>
                <a:latin typeface="Adobe 楷体 Std R"/>
                <a:ea typeface="Adobe 楷体 Std R"/>
              </a:rPr>
              <a:t>爬蟲並搭配使用者資料</a:t>
            </a:r>
            <a:r>
              <a:rPr b="0" lang="zh-TW" sz="1600" spc="-1" strike="noStrike">
                <a:solidFill>
                  <a:srgbClr val="0000cc"/>
                </a:solidFill>
                <a:latin typeface="Adobe 楷体 Std R"/>
                <a:ea typeface="Adobe 楷体 Std R"/>
              </a:rPr>
              <a:t>依</a:t>
            </a:r>
            <a:r>
              <a:rPr b="0" lang="en-US" sz="1600" spc="-1" strike="noStrike">
                <a:solidFill>
                  <a:srgbClr val="0000cc"/>
                </a:solidFill>
                <a:latin typeface="Adobe 楷体 Std R"/>
                <a:ea typeface="Adobe 楷体 Std R"/>
              </a:rPr>
              <a:t>”年</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月</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日</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時</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性別”</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匯入劍靈網並擷取喜用神資料後上傳並至</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雲端資料庫。</a:t>
            </a:r>
            <a:endParaRPr b="0" lang="en-US" sz="1600" spc="-1" strike="noStrike">
              <a:latin typeface="Arial"/>
            </a:endParaRPr>
          </a:p>
        </p:txBody>
      </p:sp>
      <p:sp>
        <p:nvSpPr>
          <p:cNvPr id="555" name="CustomShape 18"/>
          <p:cNvSpPr/>
          <p:nvPr/>
        </p:nvSpPr>
        <p:spPr>
          <a:xfrm>
            <a:off x="6458760" y="1925280"/>
            <a:ext cx="2266560" cy="861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6" name="CustomShape 19"/>
          <p:cNvSpPr/>
          <p:nvPr/>
        </p:nvSpPr>
        <p:spPr>
          <a:xfrm>
            <a:off x="7533360" y="37958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557" name="CustomShape 20"/>
          <p:cNvSpPr/>
          <p:nvPr/>
        </p:nvSpPr>
        <p:spPr>
          <a:xfrm>
            <a:off x="7482240" y="163728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58" name="CustomShape 21"/>
          <p:cNvSpPr/>
          <p:nvPr/>
        </p:nvSpPr>
        <p:spPr>
          <a:xfrm>
            <a:off x="131400" y="3175200"/>
            <a:ext cx="1170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靜態網頁爬蟲</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559" name="CustomShape 22"/>
          <p:cNvSpPr/>
          <p:nvPr/>
        </p:nvSpPr>
        <p:spPr>
          <a:xfrm>
            <a:off x="1914120" y="3231000"/>
            <a:ext cx="1048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上傳</a:t>
            </a:r>
            <a:r>
              <a:rPr b="0" lang="en-US" sz="1200" spc="-1" strike="noStrike">
                <a:solidFill>
                  <a:srgbClr val="0000cc"/>
                </a:solidFill>
                <a:latin typeface="Adobe 楷体 Std R"/>
                <a:ea typeface="Adobe 楷体 Std R"/>
              </a:rPr>
              <a:t>Firebase:</a:t>
            </a:r>
            <a:endParaRPr b="0" lang="en-US" sz="1200" spc="-1" strike="noStrike">
              <a:latin typeface="Arial"/>
            </a:endParaRPr>
          </a:p>
        </p:txBody>
      </p:sp>
      <p:sp>
        <p:nvSpPr>
          <p:cNvPr id="560" name="CustomShape 23"/>
          <p:cNvSpPr/>
          <p:nvPr/>
        </p:nvSpPr>
        <p:spPr>
          <a:xfrm>
            <a:off x="7639920" y="4073040"/>
            <a:ext cx="648000" cy="189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61" name="Picture 2" descr=""/>
          <p:cNvPicPr/>
          <p:nvPr/>
        </p:nvPicPr>
        <p:blipFill>
          <a:blip r:embed="rId8"/>
          <a:stretch/>
        </p:blipFill>
        <p:spPr>
          <a:xfrm>
            <a:off x="6513840" y="1085400"/>
            <a:ext cx="2085480" cy="504360"/>
          </a:xfrm>
          <a:prstGeom prst="rect">
            <a:avLst/>
          </a:prstGeom>
          <a:ln w="0">
            <a:noFill/>
          </a:ln>
        </p:spPr>
      </p:pic>
      <p:grpSp>
        <p:nvGrpSpPr>
          <p:cNvPr id="562" name="Group 24"/>
          <p:cNvGrpSpPr/>
          <p:nvPr/>
        </p:nvGrpSpPr>
        <p:grpSpPr>
          <a:xfrm>
            <a:off x="159840" y="3396960"/>
            <a:ext cx="1566000" cy="1550880"/>
            <a:chOff x="159840" y="3396960"/>
            <a:chExt cx="1566000" cy="1550880"/>
          </a:xfrm>
        </p:grpSpPr>
        <p:pic>
          <p:nvPicPr>
            <p:cNvPr id="563" name="Picture 5" descr=""/>
            <p:cNvPicPr/>
            <p:nvPr/>
          </p:nvPicPr>
          <p:blipFill>
            <a:blip r:embed="rId9"/>
            <a:stretch/>
          </p:blipFill>
          <p:spPr>
            <a:xfrm>
              <a:off x="278640" y="3695760"/>
              <a:ext cx="1447200" cy="1252080"/>
            </a:xfrm>
            <a:prstGeom prst="rect">
              <a:avLst/>
            </a:prstGeom>
            <a:ln w="0">
              <a:noFill/>
            </a:ln>
          </p:spPr>
        </p:pic>
        <p:pic>
          <p:nvPicPr>
            <p:cNvPr id="564" name="Picture 4" descr=""/>
            <p:cNvPicPr/>
            <p:nvPr/>
          </p:nvPicPr>
          <p:blipFill>
            <a:blip r:embed="rId10"/>
            <a:stretch/>
          </p:blipFill>
          <p:spPr>
            <a:xfrm>
              <a:off x="159840" y="3396960"/>
              <a:ext cx="1440000" cy="1266480"/>
            </a:xfrm>
            <a:prstGeom prst="rect">
              <a:avLst/>
            </a:prstGeom>
            <a:ln w="0">
              <a:noFill/>
            </a:ln>
          </p:spPr>
        </p:pic>
      </p:grpSp>
      <p:sp>
        <p:nvSpPr>
          <p:cNvPr id="565" name="CustomShape 25"/>
          <p:cNvSpPr/>
          <p:nvPr/>
        </p:nvSpPr>
        <p:spPr>
          <a:xfrm>
            <a:off x="7482240" y="2915280"/>
            <a:ext cx="139680" cy="188640"/>
          </a:xfrm>
          <a:prstGeom prst="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66" name="CustomShape 26"/>
          <p:cNvSpPr/>
          <p:nvPr/>
        </p:nvSpPr>
        <p:spPr>
          <a:xfrm rot="10800000">
            <a:off x="5796360" y="372420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567" name="Group 27"/>
          <p:cNvGrpSpPr/>
          <p:nvPr/>
        </p:nvGrpSpPr>
        <p:grpSpPr>
          <a:xfrm>
            <a:off x="1953000" y="3488760"/>
            <a:ext cx="1758240" cy="1296000"/>
            <a:chOff x="1953000" y="3488760"/>
            <a:chExt cx="1758240" cy="1296000"/>
          </a:xfrm>
        </p:grpSpPr>
        <p:pic>
          <p:nvPicPr>
            <p:cNvPr id="568" name="Picture 7" descr=""/>
            <p:cNvPicPr/>
            <p:nvPr/>
          </p:nvPicPr>
          <p:blipFill>
            <a:blip r:embed="rId11"/>
            <a:stretch/>
          </p:blipFill>
          <p:spPr>
            <a:xfrm>
              <a:off x="2264040" y="4011480"/>
              <a:ext cx="1447200" cy="773280"/>
            </a:xfrm>
            <a:prstGeom prst="rect">
              <a:avLst/>
            </a:prstGeom>
            <a:ln w="0">
              <a:noFill/>
            </a:ln>
          </p:spPr>
        </p:pic>
        <p:pic>
          <p:nvPicPr>
            <p:cNvPr id="569" name="Picture 5" descr=""/>
            <p:cNvPicPr/>
            <p:nvPr/>
          </p:nvPicPr>
          <p:blipFill>
            <a:blip r:embed="rId12"/>
            <a:stretch/>
          </p:blipFill>
          <p:spPr>
            <a:xfrm>
              <a:off x="1953000" y="3488760"/>
              <a:ext cx="1433160" cy="837360"/>
            </a:xfrm>
            <a:prstGeom prst="rect">
              <a:avLst/>
            </a:prstGeom>
            <a:ln w="0">
              <a:noFill/>
            </a:ln>
          </p:spPr>
        </p:pic>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0" name="圖片 29" descr=""/>
          <p:cNvPicPr/>
          <p:nvPr/>
        </p:nvPicPr>
        <p:blipFill>
          <a:blip r:embed="rId1"/>
          <a:stretch/>
        </p:blipFill>
        <p:spPr>
          <a:xfrm>
            <a:off x="4053600" y="2737080"/>
            <a:ext cx="2343240" cy="748080"/>
          </a:xfrm>
          <a:prstGeom prst="rect">
            <a:avLst/>
          </a:prstGeom>
          <a:ln w="0">
            <a:noFill/>
          </a:ln>
        </p:spPr>
      </p:pic>
      <p:grpSp>
        <p:nvGrpSpPr>
          <p:cNvPr id="571" name="Group 1"/>
          <p:cNvGrpSpPr/>
          <p:nvPr/>
        </p:nvGrpSpPr>
        <p:grpSpPr>
          <a:xfrm>
            <a:off x="539640" y="555480"/>
            <a:ext cx="8226360" cy="705240"/>
            <a:chOff x="539640" y="555480"/>
            <a:chExt cx="8226360" cy="705240"/>
          </a:xfrm>
        </p:grpSpPr>
        <p:pic>
          <p:nvPicPr>
            <p:cNvPr id="572" name="图片 3" descr=""/>
            <p:cNvPicPr/>
            <p:nvPr/>
          </p:nvPicPr>
          <p:blipFill>
            <a:blip r:embed="rId2"/>
            <a:stretch/>
          </p:blipFill>
          <p:spPr>
            <a:xfrm>
              <a:off x="539640" y="555480"/>
              <a:ext cx="683640" cy="705240"/>
            </a:xfrm>
            <a:prstGeom prst="rect">
              <a:avLst/>
            </a:prstGeom>
            <a:ln w="0">
              <a:noFill/>
            </a:ln>
          </p:spPr>
        </p:pic>
        <p:sp>
          <p:nvSpPr>
            <p:cNvPr id="573"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八</a:t>
              </a:r>
              <a:endParaRPr b="0" lang="en-US" sz="2400" spc="-1" strike="noStrike">
                <a:latin typeface="Arial"/>
              </a:endParaRPr>
            </a:p>
          </p:txBody>
        </p:sp>
        <p:sp>
          <p:nvSpPr>
            <p:cNvPr id="574"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使用者透過</a:t>
              </a:r>
              <a:r>
                <a:rPr b="1" lang="en-US" sz="2800" spc="-1" strike="noStrike">
                  <a:solidFill>
                    <a:srgbClr val="0000cc"/>
                  </a:solidFill>
                  <a:latin typeface="Adobe 楷体 Std R"/>
                  <a:ea typeface="Adobe 楷体 Std R"/>
                </a:rPr>
                <a:t>Firebase</a:t>
              </a:r>
              <a:r>
                <a:rPr b="1" lang="zh-TW" sz="2800" spc="-1" strike="noStrike">
                  <a:solidFill>
                    <a:srgbClr val="000000"/>
                  </a:solidFill>
                  <a:latin typeface="Adobe 楷体 Std R"/>
                  <a:ea typeface="Adobe 楷体 Std R"/>
                </a:rPr>
                <a:t>登入及修改密碼資料</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575" name="Group 4"/>
          <p:cNvGrpSpPr/>
          <p:nvPr/>
        </p:nvGrpSpPr>
        <p:grpSpPr>
          <a:xfrm>
            <a:off x="603720" y="1261080"/>
            <a:ext cx="1625400" cy="467280"/>
            <a:chOff x="603720" y="1261080"/>
            <a:chExt cx="1625400" cy="467280"/>
          </a:xfrm>
        </p:grpSpPr>
        <p:grpSp>
          <p:nvGrpSpPr>
            <p:cNvPr id="576" name="Group 5"/>
            <p:cNvGrpSpPr/>
            <p:nvPr/>
          </p:nvGrpSpPr>
          <p:grpSpPr>
            <a:xfrm>
              <a:off x="603720" y="1300320"/>
              <a:ext cx="411120" cy="428040"/>
              <a:chOff x="603720" y="1300320"/>
              <a:chExt cx="411120" cy="428040"/>
            </a:xfrm>
          </p:grpSpPr>
          <p:pic>
            <p:nvPicPr>
              <p:cNvPr id="577" name="图片 3" descr=""/>
              <p:cNvPicPr/>
              <p:nvPr/>
            </p:nvPicPr>
            <p:blipFill>
              <a:blip r:embed="rId3"/>
              <a:stretch/>
            </p:blipFill>
            <p:spPr>
              <a:xfrm>
                <a:off x="603720" y="1305720"/>
                <a:ext cx="411120" cy="422640"/>
              </a:xfrm>
              <a:prstGeom prst="rect">
                <a:avLst/>
              </a:prstGeom>
              <a:ln w="0">
                <a:noFill/>
              </a:ln>
            </p:spPr>
          </p:pic>
          <p:sp>
            <p:nvSpPr>
              <p:cNvPr id="578"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579"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580" name="Group 8"/>
          <p:cNvGrpSpPr/>
          <p:nvPr/>
        </p:nvGrpSpPr>
        <p:grpSpPr>
          <a:xfrm>
            <a:off x="2988000" y="1258200"/>
            <a:ext cx="2245680" cy="467280"/>
            <a:chOff x="2988000" y="1258200"/>
            <a:chExt cx="2245680" cy="467280"/>
          </a:xfrm>
        </p:grpSpPr>
        <p:grpSp>
          <p:nvGrpSpPr>
            <p:cNvPr id="581" name="Group 9"/>
            <p:cNvGrpSpPr/>
            <p:nvPr/>
          </p:nvGrpSpPr>
          <p:grpSpPr>
            <a:xfrm>
              <a:off x="2988000" y="1297080"/>
              <a:ext cx="411120" cy="428400"/>
              <a:chOff x="2988000" y="1297080"/>
              <a:chExt cx="411120" cy="428400"/>
            </a:xfrm>
          </p:grpSpPr>
          <p:pic>
            <p:nvPicPr>
              <p:cNvPr id="582" name="图片 3" descr=""/>
              <p:cNvPicPr/>
              <p:nvPr/>
            </p:nvPicPr>
            <p:blipFill>
              <a:blip r:embed="rId4"/>
              <a:stretch/>
            </p:blipFill>
            <p:spPr>
              <a:xfrm>
                <a:off x="2988000" y="1302840"/>
                <a:ext cx="411120" cy="422640"/>
              </a:xfrm>
              <a:prstGeom prst="rect">
                <a:avLst/>
              </a:prstGeom>
              <a:ln w="0">
                <a:noFill/>
              </a:ln>
            </p:spPr>
          </p:pic>
          <p:sp>
            <p:nvSpPr>
              <p:cNvPr id="583"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584" name="CustomShape 11"/>
            <p:cNvSpPr/>
            <p:nvPr/>
          </p:nvSpPr>
          <p:spPr>
            <a:xfrm>
              <a:off x="3377880" y="1258200"/>
              <a:ext cx="1855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比對及渲染</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585" name="CustomShape 12"/>
          <p:cNvSpPr/>
          <p:nvPr/>
        </p:nvSpPr>
        <p:spPr>
          <a:xfrm>
            <a:off x="2977920" y="1635480"/>
            <a:ext cx="6288120" cy="57708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確認規則</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限年滿六個月</a:t>
            </a:r>
            <a:r>
              <a:rPr b="0" lang="en-US" sz="1600" spc="-1" strike="noStrike">
                <a:solidFill>
                  <a:srgbClr val="000000"/>
                </a:solidFill>
                <a:latin typeface="Adobe 楷体 Std R"/>
                <a:ea typeface="Adobe 楷体 Std R"/>
              </a:rPr>
              <a:t>-54</a:t>
            </a:r>
            <a:r>
              <a:rPr b="0" lang="zh-TW" sz="1600" spc="-1" strike="noStrike">
                <a:solidFill>
                  <a:srgbClr val="000000"/>
                </a:solidFill>
                <a:latin typeface="Adobe 楷体 Std R"/>
                <a:ea typeface="Adobe 楷体 Std R"/>
              </a:rPr>
              <a:t>歲使用</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非區間範圍可能查無資料。</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使用者登入</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信箱、 密碼。</a:t>
            </a:r>
            <a:endParaRPr b="0" lang="en-US" sz="1600" spc="-1" strike="noStrike">
              <a:latin typeface="Arial"/>
            </a:endParaRPr>
          </a:p>
        </p:txBody>
      </p:sp>
      <p:sp>
        <p:nvSpPr>
          <p:cNvPr id="586" name="CustomShape 13"/>
          <p:cNvSpPr/>
          <p:nvPr/>
        </p:nvSpPr>
        <p:spPr>
          <a:xfrm>
            <a:off x="6891120" y="22694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587" name="CustomShape 14"/>
          <p:cNvSpPr/>
          <p:nvPr/>
        </p:nvSpPr>
        <p:spPr>
          <a:xfrm>
            <a:off x="689400" y="1717200"/>
            <a:ext cx="2330640" cy="820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透過首頁先讓使用者確認規則</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再透過</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設計讓使用者登入。</a:t>
            </a:r>
            <a:endParaRPr b="0" lang="en-US" sz="1600" spc="-1" strike="noStrike">
              <a:latin typeface="Arial"/>
            </a:endParaRPr>
          </a:p>
        </p:txBody>
      </p:sp>
      <p:sp>
        <p:nvSpPr>
          <p:cNvPr id="588" name="CustomShape 15"/>
          <p:cNvSpPr/>
          <p:nvPr/>
        </p:nvSpPr>
        <p:spPr>
          <a:xfrm>
            <a:off x="6863400" y="2557080"/>
            <a:ext cx="1918800" cy="1746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9" name="CustomShape 16"/>
          <p:cNvSpPr/>
          <p:nvPr/>
        </p:nvSpPr>
        <p:spPr>
          <a:xfrm>
            <a:off x="4070520" y="240876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590" name="CustomShape 17"/>
          <p:cNvSpPr/>
          <p:nvPr/>
        </p:nvSpPr>
        <p:spPr>
          <a:xfrm>
            <a:off x="2128320" y="2598480"/>
            <a:ext cx="560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登入</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591" name="CustomShape 18"/>
          <p:cNvSpPr/>
          <p:nvPr/>
        </p:nvSpPr>
        <p:spPr>
          <a:xfrm>
            <a:off x="4053600" y="2737080"/>
            <a:ext cx="2343240" cy="7686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92" name="圖片 2" descr=""/>
          <p:cNvPicPr/>
          <p:nvPr/>
        </p:nvPicPr>
        <p:blipFill>
          <a:blip r:embed="rId5"/>
          <a:stretch/>
        </p:blipFill>
        <p:spPr>
          <a:xfrm>
            <a:off x="1968480" y="2878560"/>
            <a:ext cx="1663560" cy="914400"/>
          </a:xfrm>
          <a:prstGeom prst="rect">
            <a:avLst/>
          </a:prstGeom>
          <a:ln w="0">
            <a:noFill/>
          </a:ln>
        </p:spPr>
      </p:pic>
      <p:pic>
        <p:nvPicPr>
          <p:cNvPr id="593" name="圖片 6" descr=""/>
          <p:cNvPicPr/>
          <p:nvPr/>
        </p:nvPicPr>
        <p:blipFill>
          <a:blip r:embed="rId6"/>
          <a:stretch/>
        </p:blipFill>
        <p:spPr>
          <a:xfrm>
            <a:off x="6882120" y="2575080"/>
            <a:ext cx="1883520" cy="1716120"/>
          </a:xfrm>
          <a:prstGeom prst="rect">
            <a:avLst/>
          </a:prstGeom>
          <a:ln w="0">
            <a:noFill/>
          </a:ln>
        </p:spPr>
      </p:pic>
      <p:sp>
        <p:nvSpPr>
          <p:cNvPr id="594" name="CustomShape 19"/>
          <p:cNvSpPr/>
          <p:nvPr/>
        </p:nvSpPr>
        <p:spPr>
          <a:xfrm>
            <a:off x="32040" y="269604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確認規則</a:t>
            </a:r>
            <a:r>
              <a:rPr b="0" lang="en-US" sz="1200" spc="-1" strike="noStrike">
                <a:solidFill>
                  <a:srgbClr val="0000cc"/>
                </a:solidFill>
                <a:latin typeface="Adobe 楷体 Std R"/>
                <a:ea typeface="Adobe 楷体 Std R"/>
              </a:rPr>
              <a:t>:</a:t>
            </a:r>
            <a:endParaRPr b="0" lang="en-US" sz="1200" spc="-1" strike="noStrike">
              <a:latin typeface="Arial"/>
            </a:endParaRPr>
          </a:p>
        </p:txBody>
      </p:sp>
      <p:grpSp>
        <p:nvGrpSpPr>
          <p:cNvPr id="595" name="Group 20"/>
          <p:cNvGrpSpPr/>
          <p:nvPr/>
        </p:nvGrpSpPr>
        <p:grpSpPr>
          <a:xfrm>
            <a:off x="114480" y="2975760"/>
            <a:ext cx="1756800" cy="817200"/>
            <a:chOff x="114480" y="2975760"/>
            <a:chExt cx="1756800" cy="817200"/>
          </a:xfrm>
        </p:grpSpPr>
        <p:pic>
          <p:nvPicPr>
            <p:cNvPr id="596" name="Picture 3" descr=""/>
            <p:cNvPicPr/>
            <p:nvPr/>
          </p:nvPicPr>
          <p:blipFill>
            <a:blip r:embed="rId7"/>
            <a:stretch/>
          </p:blipFill>
          <p:spPr>
            <a:xfrm>
              <a:off x="234720" y="3433320"/>
              <a:ext cx="1636560" cy="359640"/>
            </a:xfrm>
            <a:prstGeom prst="rect">
              <a:avLst/>
            </a:prstGeom>
            <a:ln w="0">
              <a:noFill/>
            </a:ln>
          </p:spPr>
        </p:pic>
        <p:pic>
          <p:nvPicPr>
            <p:cNvPr id="597" name="Picture 2" descr=""/>
            <p:cNvPicPr/>
            <p:nvPr/>
          </p:nvPicPr>
          <p:blipFill>
            <a:blip r:embed="rId8"/>
            <a:stretch/>
          </p:blipFill>
          <p:spPr>
            <a:xfrm>
              <a:off x="114480" y="2975760"/>
              <a:ext cx="1631880" cy="555480"/>
            </a:xfrm>
            <a:prstGeom prst="rect">
              <a:avLst/>
            </a:prstGeom>
            <a:ln w="0">
              <a:noFill/>
            </a:ln>
          </p:spPr>
        </p:pic>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8" name="圖片 32" descr=""/>
          <p:cNvPicPr/>
          <p:nvPr/>
        </p:nvPicPr>
        <p:blipFill>
          <a:blip r:embed="rId1"/>
          <a:stretch/>
        </p:blipFill>
        <p:spPr>
          <a:xfrm>
            <a:off x="3447000" y="2405520"/>
            <a:ext cx="2660400" cy="1965960"/>
          </a:xfrm>
          <a:prstGeom prst="rect">
            <a:avLst/>
          </a:prstGeom>
          <a:ln w="0">
            <a:noFill/>
          </a:ln>
        </p:spPr>
      </p:pic>
      <p:grpSp>
        <p:nvGrpSpPr>
          <p:cNvPr id="599" name="Group 1"/>
          <p:cNvGrpSpPr/>
          <p:nvPr/>
        </p:nvGrpSpPr>
        <p:grpSpPr>
          <a:xfrm>
            <a:off x="539640" y="555480"/>
            <a:ext cx="8226360" cy="705240"/>
            <a:chOff x="539640" y="555480"/>
            <a:chExt cx="8226360" cy="705240"/>
          </a:xfrm>
        </p:grpSpPr>
        <p:pic>
          <p:nvPicPr>
            <p:cNvPr id="600" name="图片 3" descr=""/>
            <p:cNvPicPr/>
            <p:nvPr/>
          </p:nvPicPr>
          <p:blipFill>
            <a:blip r:embed="rId2"/>
            <a:stretch/>
          </p:blipFill>
          <p:spPr>
            <a:xfrm>
              <a:off x="539640" y="555480"/>
              <a:ext cx="683640" cy="705240"/>
            </a:xfrm>
            <a:prstGeom prst="rect">
              <a:avLst/>
            </a:prstGeom>
            <a:ln w="0">
              <a:noFill/>
            </a:ln>
          </p:spPr>
        </p:pic>
        <p:sp>
          <p:nvSpPr>
            <p:cNvPr id="601"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九</a:t>
              </a:r>
              <a:endParaRPr b="0" lang="en-US" sz="2400" spc="-1" strike="noStrike">
                <a:latin typeface="Arial"/>
              </a:endParaRPr>
            </a:p>
          </p:txBody>
        </p:sp>
        <p:sp>
          <p:nvSpPr>
            <p:cNvPr id="602"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擷取</a:t>
              </a:r>
              <a:r>
                <a:rPr b="1" lang="zh-TW" sz="2800" spc="-1" strike="noStrike">
                  <a:solidFill>
                    <a:srgbClr val="0000cc"/>
                  </a:solidFill>
                  <a:latin typeface="Adobe 楷体 Std R"/>
                  <a:ea typeface="Adobe 楷体 Std R"/>
                </a:rPr>
                <a:t>劍靈命理網</a:t>
              </a:r>
              <a:r>
                <a:rPr b="1" lang="zh-TW" sz="2800" spc="-1" strike="noStrike">
                  <a:solidFill>
                    <a:srgbClr val="000000"/>
                  </a:solidFill>
                  <a:latin typeface="Adobe 楷体 Std R"/>
                  <a:ea typeface="Adobe 楷体 Std R"/>
                </a:rPr>
                <a:t>資料渲染網頁</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603" name="Group 4"/>
          <p:cNvGrpSpPr/>
          <p:nvPr/>
        </p:nvGrpSpPr>
        <p:grpSpPr>
          <a:xfrm>
            <a:off x="603720" y="1261080"/>
            <a:ext cx="1625400" cy="467280"/>
            <a:chOff x="603720" y="1261080"/>
            <a:chExt cx="1625400" cy="467280"/>
          </a:xfrm>
        </p:grpSpPr>
        <p:grpSp>
          <p:nvGrpSpPr>
            <p:cNvPr id="604" name="Group 5"/>
            <p:cNvGrpSpPr/>
            <p:nvPr/>
          </p:nvGrpSpPr>
          <p:grpSpPr>
            <a:xfrm>
              <a:off x="603720" y="1300320"/>
              <a:ext cx="411120" cy="428040"/>
              <a:chOff x="603720" y="1300320"/>
              <a:chExt cx="411120" cy="428040"/>
            </a:xfrm>
          </p:grpSpPr>
          <p:pic>
            <p:nvPicPr>
              <p:cNvPr id="605" name="图片 3" descr=""/>
              <p:cNvPicPr/>
              <p:nvPr/>
            </p:nvPicPr>
            <p:blipFill>
              <a:blip r:embed="rId3"/>
              <a:stretch/>
            </p:blipFill>
            <p:spPr>
              <a:xfrm>
                <a:off x="603720" y="1305720"/>
                <a:ext cx="411120" cy="422640"/>
              </a:xfrm>
              <a:prstGeom prst="rect">
                <a:avLst/>
              </a:prstGeom>
              <a:ln w="0">
                <a:noFill/>
              </a:ln>
            </p:spPr>
          </p:pic>
          <p:sp>
            <p:nvSpPr>
              <p:cNvPr id="606"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607"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608" name="Group 8"/>
          <p:cNvGrpSpPr/>
          <p:nvPr/>
        </p:nvGrpSpPr>
        <p:grpSpPr>
          <a:xfrm>
            <a:off x="2988000" y="1258200"/>
            <a:ext cx="2867040" cy="467280"/>
            <a:chOff x="2988000" y="1258200"/>
            <a:chExt cx="2867040" cy="467280"/>
          </a:xfrm>
        </p:grpSpPr>
        <p:grpSp>
          <p:nvGrpSpPr>
            <p:cNvPr id="609" name="Group 9"/>
            <p:cNvGrpSpPr/>
            <p:nvPr/>
          </p:nvGrpSpPr>
          <p:grpSpPr>
            <a:xfrm>
              <a:off x="2988000" y="1297080"/>
              <a:ext cx="411120" cy="428400"/>
              <a:chOff x="2988000" y="1297080"/>
              <a:chExt cx="411120" cy="428400"/>
            </a:xfrm>
          </p:grpSpPr>
          <p:pic>
            <p:nvPicPr>
              <p:cNvPr id="610" name="图片 3" descr=""/>
              <p:cNvPicPr/>
              <p:nvPr/>
            </p:nvPicPr>
            <p:blipFill>
              <a:blip r:embed="rId4"/>
              <a:stretch/>
            </p:blipFill>
            <p:spPr>
              <a:xfrm>
                <a:off x="2988000" y="1302840"/>
                <a:ext cx="411120" cy="422640"/>
              </a:xfrm>
              <a:prstGeom prst="rect">
                <a:avLst/>
              </a:prstGeom>
              <a:ln w="0">
                <a:noFill/>
              </a:ln>
            </p:spPr>
          </p:pic>
          <p:sp>
            <p:nvSpPr>
              <p:cNvPr id="611"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612" name="CustomShape 11"/>
            <p:cNvSpPr/>
            <p:nvPr/>
          </p:nvSpPr>
          <p:spPr>
            <a:xfrm>
              <a:off x="3387960" y="1258200"/>
              <a:ext cx="24670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網版擷取及渲染</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613" name="CustomShape 12"/>
          <p:cNvSpPr/>
          <p:nvPr/>
        </p:nvSpPr>
        <p:spPr>
          <a:xfrm>
            <a:off x="2977560" y="1635480"/>
            <a:ext cx="3600360" cy="57708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八字網版</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生辰八字、大運</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命盤分析網版</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含喜用神</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p:txBody>
      </p:sp>
      <p:sp>
        <p:nvSpPr>
          <p:cNvPr id="614" name="CustomShape 13"/>
          <p:cNvSpPr/>
          <p:nvPr/>
        </p:nvSpPr>
        <p:spPr>
          <a:xfrm>
            <a:off x="7766280" y="218952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615" name="CustomShape 14"/>
          <p:cNvSpPr/>
          <p:nvPr/>
        </p:nvSpPr>
        <p:spPr>
          <a:xfrm>
            <a:off x="689400" y="1717200"/>
            <a:ext cx="2330640" cy="15505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依</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雲端資料庫傳送使用者資料</a:t>
            </a:r>
            <a:r>
              <a:rPr b="0" lang="zh-TW" sz="1600" spc="-1" strike="noStrike">
                <a:solidFill>
                  <a:srgbClr val="0000cc"/>
                </a:solidFill>
                <a:latin typeface="Adobe 楷体 Std R"/>
                <a:ea typeface="Adobe 楷体 Std R"/>
              </a:rPr>
              <a:t>依”年</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月</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日</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時</a:t>
            </a:r>
            <a:r>
              <a:rPr b="0" lang="en-US" sz="1600" spc="-1" strike="noStrike">
                <a:solidFill>
                  <a:srgbClr val="0000cc"/>
                </a:solidFill>
                <a:latin typeface="Adobe 楷体 Std R"/>
                <a:ea typeface="Adobe 楷体 Std R"/>
              </a:rPr>
              <a:t>/</a:t>
            </a:r>
            <a:r>
              <a:rPr b="0" lang="zh-TW" sz="1600" spc="-1" strike="noStrike">
                <a:solidFill>
                  <a:srgbClr val="0000cc"/>
                </a:solidFill>
                <a:latin typeface="Adobe 楷体 Std R"/>
                <a:ea typeface="Adobe 楷体 Std R"/>
              </a:rPr>
              <a:t>性別”</a:t>
            </a:r>
            <a:r>
              <a:rPr b="0" lang="en-US" sz="1600" spc="-1" strike="noStrike">
                <a:solidFill>
                  <a:srgbClr val="000000"/>
                </a:solidFill>
                <a:latin typeface="Adobe 楷体 Std R"/>
                <a:ea typeface="Adobe 楷体 Std R"/>
              </a:rPr>
              <a:t>, </a:t>
            </a:r>
            <a:r>
              <a:rPr b="0" lang="zh-TW" sz="1600" spc="-1" strike="noStrike">
                <a:solidFill>
                  <a:srgbClr val="0000cc"/>
                </a:solidFill>
                <a:latin typeface="Adobe 楷体 Std R"/>
                <a:ea typeface="Adobe 楷体 Std R"/>
              </a:rPr>
              <a:t>靜態網頁爬蟲</a:t>
            </a:r>
            <a:r>
              <a:rPr b="0" lang="zh-TW" sz="1600" spc="-1" strike="noStrike">
                <a:solidFill>
                  <a:srgbClr val="000000"/>
                </a:solidFill>
                <a:latin typeface="Adobe 楷体 Std R"/>
                <a:ea typeface="Adobe 楷体 Std R"/>
              </a:rPr>
              <a:t>匯入劍靈網並擷取算命資料後渲染至網頁。</a:t>
            </a:r>
            <a:endParaRPr b="0" lang="en-US" sz="1600" spc="-1" strike="noStrike">
              <a:latin typeface="Arial"/>
            </a:endParaRPr>
          </a:p>
        </p:txBody>
      </p:sp>
      <p:sp>
        <p:nvSpPr>
          <p:cNvPr id="616" name="CustomShape 15"/>
          <p:cNvSpPr/>
          <p:nvPr/>
        </p:nvSpPr>
        <p:spPr>
          <a:xfrm>
            <a:off x="3429000" y="240228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17" name="CustomShape 16"/>
          <p:cNvSpPr/>
          <p:nvPr/>
        </p:nvSpPr>
        <p:spPr>
          <a:xfrm>
            <a:off x="4652640" y="218952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618" name="CustomShape 17"/>
          <p:cNvSpPr/>
          <p:nvPr/>
        </p:nvSpPr>
        <p:spPr>
          <a:xfrm>
            <a:off x="131400" y="3210840"/>
            <a:ext cx="1170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靜態網頁爬蟲</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619" name="CustomShape 18"/>
          <p:cNvSpPr/>
          <p:nvPr/>
        </p:nvSpPr>
        <p:spPr>
          <a:xfrm>
            <a:off x="1872000" y="323100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渲染網頁</a:t>
            </a:r>
            <a:r>
              <a:rPr b="0" lang="en-US" sz="1200" spc="-1" strike="noStrike">
                <a:solidFill>
                  <a:srgbClr val="0000cc"/>
                </a:solidFill>
                <a:latin typeface="Adobe 楷体 Std R"/>
                <a:ea typeface="Adobe 楷体 Std R"/>
              </a:rPr>
              <a:t>:</a:t>
            </a:r>
            <a:endParaRPr b="0" lang="en-US" sz="1200" spc="-1" strike="noStrike">
              <a:latin typeface="Arial"/>
            </a:endParaRPr>
          </a:p>
        </p:txBody>
      </p:sp>
      <p:pic>
        <p:nvPicPr>
          <p:cNvPr id="620" name="Picture 2" descr=""/>
          <p:cNvPicPr/>
          <p:nvPr/>
        </p:nvPicPr>
        <p:blipFill>
          <a:blip r:embed="rId5"/>
          <a:stretch/>
        </p:blipFill>
        <p:spPr>
          <a:xfrm>
            <a:off x="6373800" y="655920"/>
            <a:ext cx="2085480" cy="504360"/>
          </a:xfrm>
          <a:prstGeom prst="rect">
            <a:avLst/>
          </a:prstGeom>
          <a:ln w="0">
            <a:noFill/>
          </a:ln>
        </p:spPr>
      </p:pic>
      <p:pic>
        <p:nvPicPr>
          <p:cNvPr id="621" name="Picture 3" descr=""/>
          <p:cNvPicPr/>
          <p:nvPr/>
        </p:nvPicPr>
        <p:blipFill>
          <a:blip r:embed="rId6"/>
          <a:stretch/>
        </p:blipFill>
        <p:spPr>
          <a:xfrm>
            <a:off x="6373800" y="2402280"/>
            <a:ext cx="2636280" cy="1968840"/>
          </a:xfrm>
          <a:prstGeom prst="rect">
            <a:avLst/>
          </a:prstGeom>
          <a:ln w="0">
            <a:noFill/>
          </a:ln>
        </p:spPr>
      </p:pic>
      <p:sp>
        <p:nvSpPr>
          <p:cNvPr id="622" name="CustomShape 19"/>
          <p:cNvSpPr/>
          <p:nvPr/>
        </p:nvSpPr>
        <p:spPr>
          <a:xfrm>
            <a:off x="6355440" y="2404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23" name="Group 20"/>
          <p:cNvGrpSpPr/>
          <p:nvPr/>
        </p:nvGrpSpPr>
        <p:grpSpPr>
          <a:xfrm>
            <a:off x="108720" y="3452040"/>
            <a:ext cx="1613160" cy="1185480"/>
            <a:chOff x="108720" y="3452040"/>
            <a:chExt cx="1613160" cy="1185480"/>
          </a:xfrm>
        </p:grpSpPr>
        <p:pic>
          <p:nvPicPr>
            <p:cNvPr id="624" name="Picture 6" descr=""/>
            <p:cNvPicPr/>
            <p:nvPr/>
          </p:nvPicPr>
          <p:blipFill>
            <a:blip r:embed="rId7"/>
            <a:stretch/>
          </p:blipFill>
          <p:spPr>
            <a:xfrm>
              <a:off x="282240" y="4105800"/>
              <a:ext cx="1439640" cy="531720"/>
            </a:xfrm>
            <a:prstGeom prst="rect">
              <a:avLst/>
            </a:prstGeom>
            <a:ln w="0">
              <a:noFill/>
            </a:ln>
          </p:spPr>
        </p:pic>
        <p:pic>
          <p:nvPicPr>
            <p:cNvPr id="625" name="Picture 4" descr=""/>
            <p:cNvPicPr/>
            <p:nvPr/>
          </p:nvPicPr>
          <p:blipFill>
            <a:blip r:embed="rId8"/>
            <a:stretch/>
          </p:blipFill>
          <p:spPr>
            <a:xfrm>
              <a:off x="108720" y="3452040"/>
              <a:ext cx="1439640" cy="866520"/>
            </a:xfrm>
            <a:prstGeom prst="rect">
              <a:avLst/>
            </a:prstGeom>
            <a:ln w="0">
              <a:noFill/>
            </a:ln>
          </p:spPr>
        </p:pic>
      </p:grpSp>
      <p:pic>
        <p:nvPicPr>
          <p:cNvPr id="626" name="Picture 2" descr=""/>
          <p:cNvPicPr/>
          <p:nvPr/>
        </p:nvPicPr>
        <p:blipFill>
          <a:blip r:embed="rId9"/>
          <a:stretch/>
        </p:blipFill>
        <p:spPr>
          <a:xfrm>
            <a:off x="1923120" y="3533040"/>
            <a:ext cx="1283040" cy="925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7" name="Picture 3" descr=""/>
          <p:cNvPicPr/>
          <p:nvPr/>
        </p:nvPicPr>
        <p:blipFill>
          <a:blip r:embed="rId1"/>
          <a:stretch/>
        </p:blipFill>
        <p:spPr>
          <a:xfrm>
            <a:off x="3852720" y="4659840"/>
            <a:ext cx="5276520" cy="313920"/>
          </a:xfrm>
          <a:prstGeom prst="rect">
            <a:avLst/>
          </a:prstGeom>
          <a:ln w="0">
            <a:noFill/>
          </a:ln>
        </p:spPr>
      </p:pic>
      <p:grpSp>
        <p:nvGrpSpPr>
          <p:cNvPr id="628" name="Group 1"/>
          <p:cNvGrpSpPr/>
          <p:nvPr/>
        </p:nvGrpSpPr>
        <p:grpSpPr>
          <a:xfrm>
            <a:off x="3492000" y="2427840"/>
            <a:ext cx="1729080" cy="1742400"/>
            <a:chOff x="3492000" y="2427840"/>
            <a:chExt cx="1729080" cy="1742400"/>
          </a:xfrm>
        </p:grpSpPr>
        <p:pic>
          <p:nvPicPr>
            <p:cNvPr id="629" name="Picture 2" descr=""/>
            <p:cNvPicPr/>
            <p:nvPr/>
          </p:nvPicPr>
          <p:blipFill>
            <a:blip r:embed="rId2"/>
            <a:stretch/>
          </p:blipFill>
          <p:spPr>
            <a:xfrm>
              <a:off x="3492000" y="2427840"/>
              <a:ext cx="1729080" cy="1046880"/>
            </a:xfrm>
            <a:prstGeom prst="rect">
              <a:avLst/>
            </a:prstGeom>
            <a:ln w="0">
              <a:noFill/>
            </a:ln>
          </p:spPr>
        </p:pic>
        <p:pic>
          <p:nvPicPr>
            <p:cNvPr id="630" name="Picture 3" descr=""/>
            <p:cNvPicPr/>
            <p:nvPr/>
          </p:nvPicPr>
          <p:blipFill>
            <a:blip r:embed="rId3"/>
            <a:stretch/>
          </p:blipFill>
          <p:spPr>
            <a:xfrm>
              <a:off x="3492000" y="3483000"/>
              <a:ext cx="1729080" cy="687240"/>
            </a:xfrm>
            <a:prstGeom prst="rect">
              <a:avLst/>
            </a:prstGeom>
            <a:ln w="0">
              <a:noFill/>
            </a:ln>
          </p:spPr>
        </p:pic>
      </p:grpSp>
      <p:grpSp>
        <p:nvGrpSpPr>
          <p:cNvPr id="631" name="Group 2"/>
          <p:cNvGrpSpPr/>
          <p:nvPr/>
        </p:nvGrpSpPr>
        <p:grpSpPr>
          <a:xfrm>
            <a:off x="539640" y="555480"/>
            <a:ext cx="8226360" cy="705240"/>
            <a:chOff x="539640" y="555480"/>
            <a:chExt cx="8226360" cy="705240"/>
          </a:xfrm>
        </p:grpSpPr>
        <p:pic>
          <p:nvPicPr>
            <p:cNvPr id="632" name="图片 3" descr=""/>
            <p:cNvPicPr/>
            <p:nvPr/>
          </p:nvPicPr>
          <p:blipFill>
            <a:blip r:embed="rId4"/>
            <a:stretch/>
          </p:blipFill>
          <p:spPr>
            <a:xfrm>
              <a:off x="539640" y="555480"/>
              <a:ext cx="683640" cy="705240"/>
            </a:xfrm>
            <a:prstGeom prst="rect">
              <a:avLst/>
            </a:prstGeom>
            <a:ln w="0">
              <a:noFill/>
            </a:ln>
          </p:spPr>
        </p:pic>
        <p:sp>
          <p:nvSpPr>
            <p:cNvPr id="633" name="CustomShape 3"/>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十</a:t>
              </a:r>
              <a:endParaRPr b="0" lang="en-US" sz="2400" spc="-1" strike="noStrike">
                <a:latin typeface="Arial"/>
              </a:endParaRPr>
            </a:p>
          </p:txBody>
        </p:sp>
        <p:sp>
          <p:nvSpPr>
            <p:cNvPr id="634" name="CustomShape 4"/>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透過喜用神帶出</a:t>
              </a:r>
              <a:r>
                <a:rPr b="1" lang="en-US" sz="2800" spc="-1" strike="noStrike">
                  <a:solidFill>
                    <a:srgbClr val="0000cc"/>
                  </a:solidFill>
                  <a:latin typeface="Adobe 楷体 Std R"/>
                  <a:ea typeface="Adobe 楷体 Std R"/>
                </a:rPr>
                <a:t>Firebase</a:t>
              </a:r>
              <a:r>
                <a:rPr b="1" lang="zh-TW" sz="2800" spc="-1" strike="noStrike">
                  <a:solidFill>
                    <a:srgbClr val="000000"/>
                  </a:solidFill>
                  <a:latin typeface="Adobe 楷体 Std R"/>
                  <a:ea typeface="Adobe 楷体 Std R"/>
                </a:rPr>
                <a:t>的公司資料</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635" name="Group 5"/>
          <p:cNvGrpSpPr/>
          <p:nvPr/>
        </p:nvGrpSpPr>
        <p:grpSpPr>
          <a:xfrm>
            <a:off x="603720" y="1261080"/>
            <a:ext cx="1625400" cy="467280"/>
            <a:chOff x="603720" y="1261080"/>
            <a:chExt cx="1625400" cy="467280"/>
          </a:xfrm>
        </p:grpSpPr>
        <p:grpSp>
          <p:nvGrpSpPr>
            <p:cNvPr id="636" name="Group 6"/>
            <p:cNvGrpSpPr/>
            <p:nvPr/>
          </p:nvGrpSpPr>
          <p:grpSpPr>
            <a:xfrm>
              <a:off x="603720" y="1300320"/>
              <a:ext cx="411120" cy="428040"/>
              <a:chOff x="603720" y="1300320"/>
              <a:chExt cx="411120" cy="428040"/>
            </a:xfrm>
          </p:grpSpPr>
          <p:pic>
            <p:nvPicPr>
              <p:cNvPr id="637" name="图片 3" descr=""/>
              <p:cNvPicPr/>
              <p:nvPr/>
            </p:nvPicPr>
            <p:blipFill>
              <a:blip r:embed="rId5"/>
              <a:stretch/>
            </p:blipFill>
            <p:spPr>
              <a:xfrm>
                <a:off x="603720" y="1305720"/>
                <a:ext cx="411120" cy="422640"/>
              </a:xfrm>
              <a:prstGeom prst="rect">
                <a:avLst/>
              </a:prstGeom>
              <a:ln w="0">
                <a:noFill/>
              </a:ln>
            </p:spPr>
          </p:pic>
          <p:sp>
            <p:nvSpPr>
              <p:cNvPr id="638" name="CustomShape 7"/>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639" name="CustomShape 8"/>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640" name="Group 9"/>
          <p:cNvGrpSpPr/>
          <p:nvPr/>
        </p:nvGrpSpPr>
        <p:grpSpPr>
          <a:xfrm>
            <a:off x="2988000" y="1258200"/>
            <a:ext cx="2245680" cy="467280"/>
            <a:chOff x="2988000" y="1258200"/>
            <a:chExt cx="2245680" cy="467280"/>
          </a:xfrm>
        </p:grpSpPr>
        <p:grpSp>
          <p:nvGrpSpPr>
            <p:cNvPr id="641" name="Group 10"/>
            <p:cNvGrpSpPr/>
            <p:nvPr/>
          </p:nvGrpSpPr>
          <p:grpSpPr>
            <a:xfrm>
              <a:off x="2988000" y="1297080"/>
              <a:ext cx="411120" cy="428400"/>
              <a:chOff x="2988000" y="1297080"/>
              <a:chExt cx="411120" cy="428400"/>
            </a:xfrm>
          </p:grpSpPr>
          <p:pic>
            <p:nvPicPr>
              <p:cNvPr id="642" name="图片 3" descr=""/>
              <p:cNvPicPr/>
              <p:nvPr/>
            </p:nvPicPr>
            <p:blipFill>
              <a:blip r:embed="rId6"/>
              <a:stretch/>
            </p:blipFill>
            <p:spPr>
              <a:xfrm>
                <a:off x="2988000" y="1302840"/>
                <a:ext cx="411120" cy="422640"/>
              </a:xfrm>
              <a:prstGeom prst="rect">
                <a:avLst/>
              </a:prstGeom>
              <a:ln w="0">
                <a:noFill/>
              </a:ln>
            </p:spPr>
          </p:pic>
          <p:sp>
            <p:nvSpPr>
              <p:cNvPr id="643" name="CustomShape 11"/>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644" name="CustomShape 12"/>
            <p:cNvSpPr/>
            <p:nvPr/>
          </p:nvSpPr>
          <p:spPr>
            <a:xfrm>
              <a:off x="3377880" y="1258200"/>
              <a:ext cx="1855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比對及渲染</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645" name="CustomShape 13"/>
          <p:cNvSpPr/>
          <p:nvPr/>
        </p:nvSpPr>
        <p:spPr>
          <a:xfrm>
            <a:off x="3060000" y="1635480"/>
            <a:ext cx="5706000" cy="1063080"/>
          </a:xfrm>
          <a:prstGeom prst="rect">
            <a:avLst/>
          </a:prstGeom>
          <a:noFill/>
          <a:ln w="0">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比對喜用神</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水”</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金”</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土”</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網頁渲染</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股票代碼、產業別</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所屬產業、公司簡稱、屬性分類、最新</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、預測</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、預測成功率、公司近況評比。</a:t>
            </a:r>
            <a:endParaRPr b="0" lang="en-US" sz="1600" spc="-1" strike="noStrike">
              <a:latin typeface="Arial"/>
            </a:endParaRPr>
          </a:p>
        </p:txBody>
      </p:sp>
      <p:sp>
        <p:nvSpPr>
          <p:cNvPr id="646" name="CustomShape 14"/>
          <p:cNvSpPr/>
          <p:nvPr/>
        </p:nvSpPr>
        <p:spPr>
          <a:xfrm>
            <a:off x="6159960" y="437400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647" name="CustomShape 15"/>
          <p:cNvSpPr/>
          <p:nvPr/>
        </p:nvSpPr>
        <p:spPr>
          <a:xfrm>
            <a:off x="689400" y="1717200"/>
            <a:ext cx="2330640" cy="1306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依</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雲端資料庫的使用者和公司資料</a:t>
            </a:r>
            <a:r>
              <a:rPr b="0" lang="zh-TW" sz="1600" spc="-1" strike="noStrike">
                <a:solidFill>
                  <a:srgbClr val="0000cc"/>
                </a:solidFill>
                <a:latin typeface="Adobe 楷体 Std R"/>
                <a:ea typeface="Adobe 楷体 Std R"/>
              </a:rPr>
              <a:t>依”喜用神”為關聯鍵</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及公司資料並渲染至網頁。</a:t>
            </a:r>
            <a:endParaRPr b="0" lang="en-US" sz="1600" spc="-1" strike="noStrike">
              <a:latin typeface="Arial"/>
            </a:endParaRPr>
          </a:p>
        </p:txBody>
      </p:sp>
      <p:sp>
        <p:nvSpPr>
          <p:cNvPr id="648" name="CustomShape 16"/>
          <p:cNvSpPr/>
          <p:nvPr/>
        </p:nvSpPr>
        <p:spPr>
          <a:xfrm>
            <a:off x="4101480" y="3277440"/>
            <a:ext cx="1119240" cy="204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49" name="CustomShape 17"/>
          <p:cNvSpPr/>
          <p:nvPr/>
        </p:nvSpPr>
        <p:spPr>
          <a:xfrm>
            <a:off x="3885480" y="307584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sp>
        <p:nvSpPr>
          <p:cNvPr id="650" name="CustomShape 18"/>
          <p:cNvSpPr/>
          <p:nvPr/>
        </p:nvSpPr>
        <p:spPr>
          <a:xfrm>
            <a:off x="463320" y="2765520"/>
            <a:ext cx="1017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喜用神比對</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651" name="CustomShape 19"/>
          <p:cNvSpPr/>
          <p:nvPr/>
        </p:nvSpPr>
        <p:spPr>
          <a:xfrm>
            <a:off x="3833280" y="4650840"/>
            <a:ext cx="5295600" cy="165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52" name="Picture 2" descr=""/>
          <p:cNvPicPr/>
          <p:nvPr/>
        </p:nvPicPr>
        <p:blipFill>
          <a:blip r:embed="rId7"/>
          <a:stretch/>
        </p:blipFill>
        <p:spPr>
          <a:xfrm>
            <a:off x="467640" y="3042360"/>
            <a:ext cx="1928160" cy="1241280"/>
          </a:xfrm>
          <a:prstGeom prst="rect">
            <a:avLst/>
          </a:prstGeom>
          <a:ln w="0">
            <a:noFill/>
          </a:ln>
        </p:spPr>
      </p:pic>
      <p:sp>
        <p:nvSpPr>
          <p:cNvPr id="653" name="CustomShape 20"/>
          <p:cNvSpPr/>
          <p:nvPr/>
        </p:nvSpPr>
        <p:spPr>
          <a:xfrm rot="5400000">
            <a:off x="3758760" y="434448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54" name="CustomShape 21"/>
          <p:cNvSpPr/>
          <p:nvPr/>
        </p:nvSpPr>
        <p:spPr>
          <a:xfrm>
            <a:off x="3826440" y="4659840"/>
            <a:ext cx="211320" cy="313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5" name="圖片 33" descr=""/>
          <p:cNvPicPr/>
          <p:nvPr/>
        </p:nvPicPr>
        <p:blipFill>
          <a:blip r:embed="rId1"/>
          <a:stretch/>
        </p:blipFill>
        <p:spPr>
          <a:xfrm>
            <a:off x="6876360" y="2606760"/>
            <a:ext cx="2152800" cy="1616040"/>
          </a:xfrm>
          <a:prstGeom prst="rect">
            <a:avLst/>
          </a:prstGeom>
          <a:ln w="0">
            <a:noFill/>
          </a:ln>
        </p:spPr>
      </p:pic>
      <p:grpSp>
        <p:nvGrpSpPr>
          <p:cNvPr id="656" name="Group 1"/>
          <p:cNvGrpSpPr/>
          <p:nvPr/>
        </p:nvGrpSpPr>
        <p:grpSpPr>
          <a:xfrm>
            <a:off x="539640" y="483480"/>
            <a:ext cx="8226360" cy="821880"/>
            <a:chOff x="539640" y="483480"/>
            <a:chExt cx="8226360" cy="821880"/>
          </a:xfrm>
        </p:grpSpPr>
        <p:pic>
          <p:nvPicPr>
            <p:cNvPr id="657" name="图片 3" descr=""/>
            <p:cNvPicPr/>
            <p:nvPr/>
          </p:nvPicPr>
          <p:blipFill>
            <a:blip r:embed="rId2"/>
            <a:stretch/>
          </p:blipFill>
          <p:spPr>
            <a:xfrm>
              <a:off x="539640" y="555480"/>
              <a:ext cx="683640" cy="705240"/>
            </a:xfrm>
            <a:prstGeom prst="rect">
              <a:avLst/>
            </a:prstGeom>
            <a:ln w="0">
              <a:noFill/>
            </a:ln>
          </p:spPr>
        </p:pic>
        <p:sp>
          <p:nvSpPr>
            <p:cNvPr id="658" name="CustomShape 2"/>
            <p:cNvSpPr/>
            <p:nvPr/>
          </p:nvSpPr>
          <p:spPr>
            <a:xfrm>
              <a:off x="603720" y="483480"/>
              <a:ext cx="575640" cy="821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十一</a:t>
              </a:r>
              <a:endParaRPr b="0" lang="en-US" sz="2400" spc="-1" strike="noStrike">
                <a:latin typeface="Arial"/>
              </a:endParaRPr>
            </a:p>
          </p:txBody>
        </p:sp>
        <p:sp>
          <p:nvSpPr>
            <p:cNvPr id="659" name="CustomShape 3"/>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使用者透過</a:t>
              </a:r>
              <a:r>
                <a:rPr b="1" lang="en-US" sz="2800" spc="-1" strike="noStrike">
                  <a:solidFill>
                    <a:srgbClr val="0000cc"/>
                  </a:solidFill>
                  <a:latin typeface="Adobe 楷体 Std R"/>
                  <a:ea typeface="Adobe 楷体 Std R"/>
                </a:rPr>
                <a:t>Firebase</a:t>
              </a:r>
              <a:r>
                <a:rPr b="1" lang="zh-TW" sz="2800" spc="-1" strike="noStrike">
                  <a:solidFill>
                    <a:srgbClr val="000000"/>
                  </a:solidFill>
                  <a:latin typeface="Adobe 楷体 Std R"/>
                  <a:ea typeface="Adobe 楷体 Std R"/>
                </a:rPr>
                <a:t>登出及確認規則</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660" name="Group 4"/>
          <p:cNvGrpSpPr/>
          <p:nvPr/>
        </p:nvGrpSpPr>
        <p:grpSpPr>
          <a:xfrm>
            <a:off x="603720" y="1261080"/>
            <a:ext cx="1625400" cy="467280"/>
            <a:chOff x="603720" y="1261080"/>
            <a:chExt cx="1625400" cy="467280"/>
          </a:xfrm>
        </p:grpSpPr>
        <p:grpSp>
          <p:nvGrpSpPr>
            <p:cNvPr id="661" name="Group 5"/>
            <p:cNvGrpSpPr/>
            <p:nvPr/>
          </p:nvGrpSpPr>
          <p:grpSpPr>
            <a:xfrm>
              <a:off x="603720" y="1300320"/>
              <a:ext cx="411120" cy="428040"/>
              <a:chOff x="603720" y="1300320"/>
              <a:chExt cx="411120" cy="428040"/>
            </a:xfrm>
          </p:grpSpPr>
          <p:pic>
            <p:nvPicPr>
              <p:cNvPr id="662" name="图片 3" descr=""/>
              <p:cNvPicPr/>
              <p:nvPr/>
            </p:nvPicPr>
            <p:blipFill>
              <a:blip r:embed="rId3"/>
              <a:stretch/>
            </p:blipFill>
            <p:spPr>
              <a:xfrm>
                <a:off x="603720" y="1305720"/>
                <a:ext cx="411120" cy="422640"/>
              </a:xfrm>
              <a:prstGeom prst="rect">
                <a:avLst/>
              </a:prstGeom>
              <a:ln w="0">
                <a:noFill/>
              </a:ln>
            </p:spPr>
          </p:pic>
          <p:sp>
            <p:nvSpPr>
              <p:cNvPr id="663"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664"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665" name="Group 8"/>
          <p:cNvGrpSpPr/>
          <p:nvPr/>
        </p:nvGrpSpPr>
        <p:grpSpPr>
          <a:xfrm>
            <a:off x="2988000" y="1258200"/>
            <a:ext cx="2245680" cy="467280"/>
            <a:chOff x="2988000" y="1258200"/>
            <a:chExt cx="2245680" cy="467280"/>
          </a:xfrm>
        </p:grpSpPr>
        <p:grpSp>
          <p:nvGrpSpPr>
            <p:cNvPr id="666" name="Group 9"/>
            <p:cNvGrpSpPr/>
            <p:nvPr/>
          </p:nvGrpSpPr>
          <p:grpSpPr>
            <a:xfrm>
              <a:off x="2988000" y="1297080"/>
              <a:ext cx="411120" cy="428400"/>
              <a:chOff x="2988000" y="1297080"/>
              <a:chExt cx="411120" cy="428400"/>
            </a:xfrm>
          </p:grpSpPr>
          <p:pic>
            <p:nvPicPr>
              <p:cNvPr id="667" name="图片 3" descr=""/>
              <p:cNvPicPr/>
              <p:nvPr/>
            </p:nvPicPr>
            <p:blipFill>
              <a:blip r:embed="rId4"/>
              <a:stretch/>
            </p:blipFill>
            <p:spPr>
              <a:xfrm>
                <a:off x="2988000" y="1302840"/>
                <a:ext cx="411120" cy="422640"/>
              </a:xfrm>
              <a:prstGeom prst="rect">
                <a:avLst/>
              </a:prstGeom>
              <a:ln w="0">
                <a:noFill/>
              </a:ln>
            </p:spPr>
          </p:pic>
          <p:sp>
            <p:nvSpPr>
              <p:cNvPr id="668"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669" name="CustomShape 11"/>
            <p:cNvSpPr/>
            <p:nvPr/>
          </p:nvSpPr>
          <p:spPr>
            <a:xfrm>
              <a:off x="3377880" y="1258200"/>
              <a:ext cx="18558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比對及渲染</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670" name="CustomShape 12"/>
          <p:cNvSpPr/>
          <p:nvPr/>
        </p:nvSpPr>
        <p:spPr>
          <a:xfrm>
            <a:off x="3039480" y="1635480"/>
            <a:ext cx="4983120" cy="106380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使用者登出</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登出。</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密碼修改</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基本資料。</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資料修改</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出生年、月、日、時、性別及喜用神。</a:t>
            </a:r>
            <a:endParaRPr b="0" lang="en-US" sz="1600" spc="-1" strike="noStrike">
              <a:latin typeface="Arial"/>
            </a:endParaRPr>
          </a:p>
          <a:p>
            <a:pPr>
              <a:lnSpc>
                <a:spcPct val="100000"/>
              </a:lnSpc>
            </a:pPr>
            <a:endParaRPr b="0" lang="en-US" sz="1600" spc="-1" strike="noStrike">
              <a:latin typeface="Arial"/>
            </a:endParaRPr>
          </a:p>
        </p:txBody>
      </p:sp>
      <p:sp>
        <p:nvSpPr>
          <p:cNvPr id="671" name="CustomShape 13"/>
          <p:cNvSpPr/>
          <p:nvPr/>
        </p:nvSpPr>
        <p:spPr>
          <a:xfrm>
            <a:off x="689400" y="1717200"/>
            <a:ext cx="2330640" cy="820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依</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讓使用者登出及修改密碼和基本資料等動作。</a:t>
            </a:r>
            <a:endParaRPr b="0" lang="en-US" sz="1600" spc="-1" strike="noStrike">
              <a:latin typeface="Arial"/>
            </a:endParaRPr>
          </a:p>
        </p:txBody>
      </p:sp>
      <p:sp>
        <p:nvSpPr>
          <p:cNvPr id="672" name="CustomShape 14"/>
          <p:cNvSpPr/>
          <p:nvPr/>
        </p:nvSpPr>
        <p:spPr>
          <a:xfrm>
            <a:off x="391320" y="2695680"/>
            <a:ext cx="560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登出</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673" name="CustomShape 15"/>
          <p:cNvSpPr/>
          <p:nvPr/>
        </p:nvSpPr>
        <p:spPr>
          <a:xfrm>
            <a:off x="2035800" y="268704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修改資料</a:t>
            </a:r>
            <a:r>
              <a:rPr b="0" lang="en-US" sz="1200" spc="-1" strike="noStrike">
                <a:solidFill>
                  <a:srgbClr val="0000cc"/>
                </a:solidFill>
                <a:latin typeface="Adobe 楷体 Std R"/>
                <a:ea typeface="Adobe 楷体 Std R"/>
              </a:rPr>
              <a:t>:</a:t>
            </a:r>
            <a:endParaRPr b="0" lang="en-US" sz="1200" spc="-1" strike="noStrike">
              <a:latin typeface="Arial"/>
            </a:endParaRPr>
          </a:p>
        </p:txBody>
      </p:sp>
      <p:pic>
        <p:nvPicPr>
          <p:cNvPr id="674" name="圖片 29" descr=""/>
          <p:cNvPicPr/>
          <p:nvPr/>
        </p:nvPicPr>
        <p:blipFill>
          <a:blip r:embed="rId5"/>
          <a:stretch/>
        </p:blipFill>
        <p:spPr>
          <a:xfrm>
            <a:off x="2137680" y="2931840"/>
            <a:ext cx="1641960" cy="1067040"/>
          </a:xfrm>
          <a:prstGeom prst="rect">
            <a:avLst/>
          </a:prstGeom>
          <a:ln w="0">
            <a:noFill/>
          </a:ln>
        </p:spPr>
      </p:pic>
      <p:sp>
        <p:nvSpPr>
          <p:cNvPr id="675" name="CustomShape 16"/>
          <p:cNvSpPr/>
          <p:nvPr/>
        </p:nvSpPr>
        <p:spPr>
          <a:xfrm>
            <a:off x="4653000" y="25718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676" name="CustomShape 17"/>
          <p:cNvSpPr/>
          <p:nvPr/>
        </p:nvSpPr>
        <p:spPr>
          <a:xfrm>
            <a:off x="6897600" y="2604600"/>
            <a:ext cx="2201040" cy="1159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77" name="圖片 35" descr=""/>
          <p:cNvPicPr/>
          <p:nvPr/>
        </p:nvPicPr>
        <p:blipFill>
          <a:blip r:embed="rId6"/>
          <a:srcRect l="63787" t="0" r="0" b="0"/>
          <a:stretch/>
        </p:blipFill>
        <p:spPr>
          <a:xfrm>
            <a:off x="4644000" y="2883960"/>
            <a:ext cx="1716480" cy="989280"/>
          </a:xfrm>
          <a:prstGeom prst="rect">
            <a:avLst/>
          </a:prstGeom>
          <a:ln w="0">
            <a:noFill/>
          </a:ln>
        </p:spPr>
      </p:pic>
      <p:pic>
        <p:nvPicPr>
          <p:cNvPr id="678" name="Picture 2" descr=""/>
          <p:cNvPicPr/>
          <p:nvPr/>
        </p:nvPicPr>
        <p:blipFill>
          <a:blip r:embed="rId7"/>
          <a:stretch/>
        </p:blipFill>
        <p:spPr>
          <a:xfrm>
            <a:off x="441720" y="2972520"/>
            <a:ext cx="1433520" cy="645480"/>
          </a:xfrm>
          <a:prstGeom prst="rect">
            <a:avLst/>
          </a:prstGeom>
          <a:ln w="0">
            <a:noFill/>
          </a:ln>
        </p:spPr>
      </p:pic>
      <p:sp>
        <p:nvSpPr>
          <p:cNvPr id="679" name="CustomShape 18"/>
          <p:cNvSpPr/>
          <p:nvPr/>
        </p:nvSpPr>
        <p:spPr>
          <a:xfrm>
            <a:off x="379800" y="3892680"/>
            <a:ext cx="86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修改密碼</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680" name="CustomShape 19"/>
          <p:cNvSpPr/>
          <p:nvPr/>
        </p:nvSpPr>
        <p:spPr>
          <a:xfrm>
            <a:off x="6534000" y="2613960"/>
            <a:ext cx="34164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0000"/>
                </a:solidFill>
                <a:latin typeface="Adobe 楷体 Std R"/>
                <a:ea typeface="Adobe 楷体 Std R"/>
              </a:rPr>
              <a:t>c</a:t>
            </a:r>
            <a:endParaRPr b="0" lang="en-US" sz="1200" spc="-1" strike="noStrike">
              <a:latin typeface="Arial"/>
            </a:endParaRPr>
          </a:p>
        </p:txBody>
      </p:sp>
      <p:sp>
        <p:nvSpPr>
          <p:cNvPr id="681" name="CustomShape 20"/>
          <p:cNvSpPr/>
          <p:nvPr/>
        </p:nvSpPr>
        <p:spPr>
          <a:xfrm>
            <a:off x="4641480" y="2865600"/>
            <a:ext cx="1719000" cy="100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82" name="Picture 3" descr=""/>
          <p:cNvPicPr/>
          <p:nvPr/>
        </p:nvPicPr>
        <p:blipFill>
          <a:blip r:embed="rId8"/>
          <a:stretch/>
        </p:blipFill>
        <p:spPr>
          <a:xfrm>
            <a:off x="458280" y="4203360"/>
            <a:ext cx="1396440" cy="344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3" name="圖片 13" descr=""/>
          <p:cNvPicPr/>
          <p:nvPr/>
        </p:nvPicPr>
        <p:blipFill>
          <a:blip r:embed="rId1"/>
          <a:stretch/>
        </p:blipFill>
        <p:spPr>
          <a:xfrm>
            <a:off x="1788120" y="1106640"/>
            <a:ext cx="4600080" cy="1468440"/>
          </a:xfrm>
          <a:prstGeom prst="rect">
            <a:avLst/>
          </a:prstGeom>
          <a:ln w="0">
            <a:noFill/>
          </a:ln>
        </p:spPr>
      </p:pic>
      <p:pic>
        <p:nvPicPr>
          <p:cNvPr id="684" name="Picture 2" descr=""/>
          <p:cNvPicPr/>
          <p:nvPr/>
        </p:nvPicPr>
        <p:blipFill>
          <a:blip r:embed="rId2">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685" name="CustomShape 1"/>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實際操作頁面</a:t>
            </a:r>
            <a:endParaRPr b="0" lang="en-US" sz="4000" spc="-1" strike="noStrike">
              <a:latin typeface="Arial"/>
            </a:endParaRPr>
          </a:p>
        </p:txBody>
      </p:sp>
      <p:sp>
        <p:nvSpPr>
          <p:cNvPr id="686" name="CustomShape 2"/>
          <p:cNvSpPr/>
          <p:nvPr/>
        </p:nvSpPr>
        <p:spPr>
          <a:xfrm>
            <a:off x="5580000" y="1923840"/>
            <a:ext cx="64764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87" name="Group 3"/>
          <p:cNvGrpSpPr/>
          <p:nvPr/>
        </p:nvGrpSpPr>
        <p:grpSpPr>
          <a:xfrm>
            <a:off x="539640" y="555480"/>
            <a:ext cx="3456000" cy="705240"/>
            <a:chOff x="539640" y="555480"/>
            <a:chExt cx="3456000" cy="705240"/>
          </a:xfrm>
        </p:grpSpPr>
        <p:pic>
          <p:nvPicPr>
            <p:cNvPr id="688" name="图片 3" descr=""/>
            <p:cNvPicPr/>
            <p:nvPr/>
          </p:nvPicPr>
          <p:blipFill>
            <a:blip r:embed="rId3"/>
            <a:stretch/>
          </p:blipFill>
          <p:spPr>
            <a:xfrm>
              <a:off x="539640" y="555480"/>
              <a:ext cx="683640" cy="705240"/>
            </a:xfrm>
            <a:prstGeom prst="rect">
              <a:avLst/>
            </a:prstGeom>
            <a:ln w="0">
              <a:noFill/>
            </a:ln>
          </p:spPr>
        </p:pic>
        <p:sp>
          <p:nvSpPr>
            <p:cNvPr id="689" name="CustomShape 4"/>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一</a:t>
              </a:r>
              <a:endParaRPr b="0" lang="en-US" sz="2400" spc="-1" strike="noStrike">
                <a:latin typeface="Arial"/>
              </a:endParaRPr>
            </a:p>
          </p:txBody>
        </p:sp>
        <p:sp>
          <p:nvSpPr>
            <p:cNvPr id="690" name="CustomShape 5"/>
            <p:cNvSpPr/>
            <p:nvPr/>
          </p:nvSpPr>
          <p:spPr>
            <a:xfrm>
              <a:off x="1187640" y="627480"/>
              <a:ext cx="28080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規則確認</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
        <p:nvSpPr>
          <p:cNvPr id="691" name="CustomShape 6"/>
          <p:cNvSpPr/>
          <p:nvPr/>
        </p:nvSpPr>
        <p:spPr>
          <a:xfrm>
            <a:off x="4830120" y="1943640"/>
            <a:ext cx="64764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92" name="CustomShape 7"/>
          <p:cNvSpPr/>
          <p:nvPr/>
        </p:nvSpPr>
        <p:spPr>
          <a:xfrm flipV="1" rot="7935600">
            <a:off x="4036680" y="260424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693" name="圖片 22" descr=""/>
          <p:cNvPicPr/>
          <p:nvPr/>
        </p:nvPicPr>
        <p:blipFill>
          <a:blip r:embed="rId4"/>
          <a:stretch/>
        </p:blipFill>
        <p:spPr>
          <a:xfrm>
            <a:off x="1836720" y="2964240"/>
            <a:ext cx="2289600" cy="2086200"/>
          </a:xfrm>
          <a:prstGeom prst="rect">
            <a:avLst/>
          </a:prstGeom>
          <a:ln w="0">
            <a:noFill/>
          </a:ln>
        </p:spPr>
      </p:pic>
      <p:sp>
        <p:nvSpPr>
          <p:cNvPr id="694" name="CustomShape 8"/>
          <p:cNvSpPr/>
          <p:nvPr/>
        </p:nvSpPr>
        <p:spPr>
          <a:xfrm>
            <a:off x="1788120" y="2687400"/>
            <a:ext cx="6868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首頁</a:t>
            </a:r>
            <a:r>
              <a:rPr b="0" lang="en-US" sz="1600" spc="-1" strike="noStrike">
                <a:solidFill>
                  <a:srgbClr val="0000cc"/>
                </a:solidFill>
                <a:latin typeface="Adobe 楷体 Std R"/>
                <a:ea typeface="Adobe 楷体 Std R"/>
              </a:rPr>
              <a:t>:</a:t>
            </a:r>
            <a:endParaRPr b="0" lang="en-US" sz="1600" spc="-1" strike="noStrike">
              <a:latin typeface="Arial"/>
            </a:endParaRPr>
          </a:p>
        </p:txBody>
      </p:sp>
      <p:sp>
        <p:nvSpPr>
          <p:cNvPr id="695" name="CustomShape 9"/>
          <p:cNvSpPr/>
          <p:nvPr/>
        </p:nvSpPr>
        <p:spPr>
          <a:xfrm flipV="1" rot="3441000">
            <a:off x="6077520" y="26035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96" name="Picture 2" descr=""/>
          <p:cNvPicPr/>
          <p:nvPr/>
        </p:nvPicPr>
        <p:blipFill>
          <a:blip r:embed="rId5"/>
          <a:stretch/>
        </p:blipFill>
        <p:spPr>
          <a:xfrm>
            <a:off x="5668920" y="3447360"/>
            <a:ext cx="3017520" cy="1140480"/>
          </a:xfrm>
          <a:prstGeom prst="rect">
            <a:avLst/>
          </a:prstGeom>
          <a:ln w="0">
            <a:noFill/>
          </a:ln>
        </p:spPr>
      </p:pic>
      <p:sp>
        <p:nvSpPr>
          <p:cNvPr id="697" name="CustomShape 10"/>
          <p:cNvSpPr/>
          <p:nvPr/>
        </p:nvSpPr>
        <p:spPr>
          <a:xfrm>
            <a:off x="5601600" y="3137760"/>
            <a:ext cx="12034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ff0000"/>
                </a:solidFill>
                <a:latin typeface="Adobe 楷体 Std R"/>
                <a:ea typeface="Adobe 楷体 Std R"/>
              </a:rPr>
              <a:t>回到</a:t>
            </a:r>
            <a:r>
              <a:rPr b="0" lang="en-US" sz="1600" spc="-1" strike="noStrike">
                <a:solidFill>
                  <a:srgbClr val="ff0000"/>
                </a:solidFill>
                <a:latin typeface="Adobe 楷体 Std R"/>
                <a:ea typeface="Adobe 楷体 Std R"/>
              </a:rPr>
              <a:t>google: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8" name="圖片 4" descr=""/>
          <p:cNvPicPr/>
          <p:nvPr/>
        </p:nvPicPr>
        <p:blipFill>
          <a:blip r:embed="rId1"/>
          <a:stretch/>
        </p:blipFill>
        <p:spPr>
          <a:xfrm>
            <a:off x="107640" y="2222640"/>
            <a:ext cx="1642320" cy="1496160"/>
          </a:xfrm>
          <a:prstGeom prst="rect">
            <a:avLst/>
          </a:prstGeom>
          <a:ln w="0">
            <a:noFill/>
          </a:ln>
        </p:spPr>
      </p:pic>
      <p:pic>
        <p:nvPicPr>
          <p:cNvPr id="699" name="圖片 8" descr=""/>
          <p:cNvPicPr/>
          <p:nvPr/>
        </p:nvPicPr>
        <p:blipFill>
          <a:blip r:embed="rId2"/>
          <a:stretch/>
        </p:blipFill>
        <p:spPr>
          <a:xfrm>
            <a:off x="2339640" y="1409760"/>
            <a:ext cx="2084760" cy="2746080"/>
          </a:xfrm>
          <a:prstGeom prst="rect">
            <a:avLst/>
          </a:prstGeom>
          <a:ln w="0">
            <a:noFill/>
          </a:ln>
        </p:spPr>
      </p:pic>
      <p:pic>
        <p:nvPicPr>
          <p:cNvPr id="700" name="圖片 10" descr=""/>
          <p:cNvPicPr/>
          <p:nvPr/>
        </p:nvPicPr>
        <p:blipFill>
          <a:blip r:embed="rId3"/>
          <a:stretch/>
        </p:blipFill>
        <p:spPr>
          <a:xfrm>
            <a:off x="4555800" y="3285720"/>
            <a:ext cx="1708560" cy="1282680"/>
          </a:xfrm>
          <a:prstGeom prst="rect">
            <a:avLst/>
          </a:prstGeom>
          <a:ln w="0">
            <a:noFill/>
          </a:ln>
        </p:spPr>
      </p:pic>
      <p:pic>
        <p:nvPicPr>
          <p:cNvPr id="701" name="圖片 12" descr=""/>
          <p:cNvPicPr/>
          <p:nvPr/>
        </p:nvPicPr>
        <p:blipFill>
          <a:blip r:embed="rId4"/>
          <a:stretch/>
        </p:blipFill>
        <p:spPr>
          <a:xfrm>
            <a:off x="5465520" y="2022120"/>
            <a:ext cx="2778480" cy="693000"/>
          </a:xfrm>
          <a:prstGeom prst="rect">
            <a:avLst/>
          </a:prstGeom>
          <a:ln w="0">
            <a:noFill/>
          </a:ln>
        </p:spPr>
      </p:pic>
      <p:sp>
        <p:nvSpPr>
          <p:cNvPr id="702" name="CustomShape 1"/>
          <p:cNvSpPr/>
          <p:nvPr/>
        </p:nvSpPr>
        <p:spPr>
          <a:xfrm>
            <a:off x="1236240" y="3169800"/>
            <a:ext cx="5515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註冊</a:t>
            </a:r>
            <a:endParaRPr b="0" lang="en-US" sz="1200" spc="-1" strike="noStrike">
              <a:latin typeface="Arial"/>
            </a:endParaRPr>
          </a:p>
        </p:txBody>
      </p:sp>
      <p:sp>
        <p:nvSpPr>
          <p:cNvPr id="703" name="CustomShape 2"/>
          <p:cNvSpPr/>
          <p:nvPr/>
        </p:nvSpPr>
        <p:spPr>
          <a:xfrm>
            <a:off x="115560" y="1925280"/>
            <a:ext cx="11944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尚未有帳號</a:t>
            </a:r>
            <a:endParaRPr b="0" lang="en-US" sz="1600" spc="-1" strike="noStrike">
              <a:latin typeface="Arial"/>
            </a:endParaRPr>
          </a:p>
        </p:txBody>
      </p:sp>
      <p:grpSp>
        <p:nvGrpSpPr>
          <p:cNvPr id="704" name="Group 3"/>
          <p:cNvGrpSpPr/>
          <p:nvPr/>
        </p:nvGrpSpPr>
        <p:grpSpPr>
          <a:xfrm>
            <a:off x="539640" y="555480"/>
            <a:ext cx="4350600" cy="705240"/>
            <a:chOff x="539640" y="555480"/>
            <a:chExt cx="4350600" cy="705240"/>
          </a:xfrm>
        </p:grpSpPr>
        <p:pic>
          <p:nvPicPr>
            <p:cNvPr id="705" name="图片 3" descr=""/>
            <p:cNvPicPr/>
            <p:nvPr/>
          </p:nvPicPr>
          <p:blipFill>
            <a:blip r:embed="rId5"/>
            <a:stretch/>
          </p:blipFill>
          <p:spPr>
            <a:xfrm>
              <a:off x="539640" y="555480"/>
              <a:ext cx="683640" cy="705240"/>
            </a:xfrm>
            <a:prstGeom prst="rect">
              <a:avLst/>
            </a:prstGeom>
            <a:ln w="0">
              <a:noFill/>
            </a:ln>
          </p:spPr>
        </p:pic>
        <p:sp>
          <p:nvSpPr>
            <p:cNvPr id="706" name="CustomShape 4"/>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二</a:t>
              </a:r>
              <a:endParaRPr b="0" lang="en-US" sz="2400" spc="-1" strike="noStrike">
                <a:latin typeface="Arial"/>
              </a:endParaRPr>
            </a:p>
          </p:txBody>
        </p:sp>
        <p:sp>
          <p:nvSpPr>
            <p:cNvPr id="707" name="CustomShape 5"/>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註冊</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
        <p:nvSpPr>
          <p:cNvPr id="708" name="CustomShape 6"/>
          <p:cNvSpPr/>
          <p:nvPr/>
        </p:nvSpPr>
        <p:spPr>
          <a:xfrm flipV="1">
            <a:off x="1817280" y="275868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993960" y="3447720"/>
            <a:ext cx="647640" cy="2710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3435840" y="1925280"/>
            <a:ext cx="1135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使用者姓名</a:t>
            </a:r>
            <a:endParaRPr b="0" lang="en-US" sz="1200" spc="-1" strike="noStrike">
              <a:latin typeface="Arial"/>
            </a:endParaRPr>
          </a:p>
        </p:txBody>
      </p:sp>
      <p:sp>
        <p:nvSpPr>
          <p:cNvPr id="711" name="CustomShape 9"/>
          <p:cNvSpPr/>
          <p:nvPr/>
        </p:nvSpPr>
        <p:spPr>
          <a:xfrm>
            <a:off x="2339640" y="19450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2339640" y="22384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3420000" y="2238480"/>
            <a:ext cx="1135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使用者信箱</a:t>
            </a:r>
            <a:endParaRPr b="0" lang="en-US" sz="1200" spc="-1" strike="noStrike">
              <a:latin typeface="Arial"/>
            </a:endParaRPr>
          </a:p>
        </p:txBody>
      </p:sp>
      <p:sp>
        <p:nvSpPr>
          <p:cNvPr id="714" name="CustomShape 12"/>
          <p:cNvSpPr/>
          <p:nvPr/>
        </p:nvSpPr>
        <p:spPr>
          <a:xfrm>
            <a:off x="2339640" y="25156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3420000" y="2526480"/>
            <a:ext cx="1135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使用者密碼</a:t>
            </a:r>
            <a:endParaRPr b="0" lang="en-US" sz="1200" spc="-1" strike="noStrike">
              <a:latin typeface="Arial"/>
            </a:endParaRPr>
          </a:p>
        </p:txBody>
      </p:sp>
      <p:pic>
        <p:nvPicPr>
          <p:cNvPr id="716" name="Picture 2" descr=""/>
          <p:cNvPicPr/>
          <p:nvPr/>
        </p:nvPicPr>
        <p:blipFill>
          <a:blip r:embed="rId6"/>
          <a:stretch/>
        </p:blipFill>
        <p:spPr>
          <a:xfrm>
            <a:off x="5588280" y="744480"/>
            <a:ext cx="2437920" cy="1078560"/>
          </a:xfrm>
          <a:prstGeom prst="rect">
            <a:avLst/>
          </a:prstGeom>
          <a:ln w="0">
            <a:noFill/>
          </a:ln>
        </p:spPr>
      </p:pic>
      <p:sp>
        <p:nvSpPr>
          <p:cNvPr id="717" name="CustomShape 14"/>
          <p:cNvSpPr/>
          <p:nvPr/>
        </p:nvSpPr>
        <p:spPr>
          <a:xfrm flipV="1">
            <a:off x="4655160" y="162612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8" name="CustomShape 15"/>
          <p:cNvSpPr/>
          <p:nvPr/>
        </p:nvSpPr>
        <p:spPr>
          <a:xfrm>
            <a:off x="2339640" y="2797560"/>
            <a:ext cx="1223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9" name="CustomShape 16"/>
          <p:cNvSpPr/>
          <p:nvPr/>
        </p:nvSpPr>
        <p:spPr>
          <a:xfrm>
            <a:off x="3579840" y="2798640"/>
            <a:ext cx="1135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密碼再次確認</a:t>
            </a:r>
            <a:endParaRPr b="0" lang="en-US" sz="1200" spc="-1" strike="noStrike">
              <a:latin typeface="Arial"/>
            </a:endParaRPr>
          </a:p>
        </p:txBody>
      </p:sp>
      <p:sp>
        <p:nvSpPr>
          <p:cNvPr id="720" name="CustomShape 17"/>
          <p:cNvSpPr/>
          <p:nvPr/>
        </p:nvSpPr>
        <p:spPr>
          <a:xfrm>
            <a:off x="7222680" y="1167120"/>
            <a:ext cx="13093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寄驗證碼至信箱</a:t>
            </a:r>
            <a:endParaRPr b="0" lang="en-US" sz="1200" spc="-1" strike="noStrike">
              <a:latin typeface="Arial"/>
            </a:endParaRPr>
          </a:p>
        </p:txBody>
      </p:sp>
      <p:sp>
        <p:nvSpPr>
          <p:cNvPr id="721" name="CustomShape 18"/>
          <p:cNvSpPr/>
          <p:nvPr/>
        </p:nvSpPr>
        <p:spPr>
          <a:xfrm>
            <a:off x="7308360" y="1488240"/>
            <a:ext cx="520920" cy="256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2" name="CustomShape 19"/>
          <p:cNvSpPr/>
          <p:nvPr/>
        </p:nvSpPr>
        <p:spPr>
          <a:xfrm>
            <a:off x="6364080" y="2135160"/>
            <a:ext cx="1375920" cy="233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3" name="CustomShape 20"/>
          <p:cNvSpPr/>
          <p:nvPr/>
        </p:nvSpPr>
        <p:spPr>
          <a:xfrm>
            <a:off x="5796000" y="2422440"/>
            <a:ext cx="16290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輸入驗證碼送出驗證</a:t>
            </a:r>
            <a:endParaRPr b="0" lang="en-US" sz="1200" spc="-1" strike="noStrike">
              <a:latin typeface="Arial"/>
            </a:endParaRPr>
          </a:p>
        </p:txBody>
      </p:sp>
      <p:sp>
        <p:nvSpPr>
          <p:cNvPr id="724" name="CustomShape 21"/>
          <p:cNvSpPr/>
          <p:nvPr/>
        </p:nvSpPr>
        <p:spPr>
          <a:xfrm flipV="1" rot="7935600">
            <a:off x="5320440" y="297468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5" name="CustomShape 22"/>
          <p:cNvSpPr/>
          <p:nvPr/>
        </p:nvSpPr>
        <p:spPr>
          <a:xfrm flipV="1" rot="3441000">
            <a:off x="7281360" y="28717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26" name="CustomShape 23"/>
          <p:cNvSpPr/>
          <p:nvPr/>
        </p:nvSpPr>
        <p:spPr>
          <a:xfrm>
            <a:off x="5190120" y="269568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成功</a:t>
            </a:r>
            <a:endParaRPr b="0" lang="en-US" sz="1600" spc="-1" strike="noStrike">
              <a:latin typeface="Arial"/>
            </a:endParaRPr>
          </a:p>
        </p:txBody>
      </p:sp>
      <p:sp>
        <p:nvSpPr>
          <p:cNvPr id="727" name="CustomShape 24"/>
          <p:cNvSpPr/>
          <p:nvPr/>
        </p:nvSpPr>
        <p:spPr>
          <a:xfrm>
            <a:off x="7881480" y="273816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ff0000"/>
                </a:solidFill>
                <a:latin typeface="Adobe 楷体 Std R"/>
                <a:ea typeface="Adobe 楷体 Std R"/>
              </a:rPr>
              <a:t>失敗</a:t>
            </a:r>
            <a:endParaRPr b="0" lang="en-US" sz="1600" spc="-1" strike="noStrike">
              <a:latin typeface="Arial"/>
            </a:endParaRPr>
          </a:p>
        </p:txBody>
      </p:sp>
      <p:sp>
        <p:nvSpPr>
          <p:cNvPr id="728" name="CustomShape 25"/>
          <p:cNvSpPr/>
          <p:nvPr/>
        </p:nvSpPr>
        <p:spPr>
          <a:xfrm>
            <a:off x="4564800" y="368568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9" name="CustomShape 26"/>
          <p:cNvSpPr/>
          <p:nvPr/>
        </p:nvSpPr>
        <p:spPr>
          <a:xfrm>
            <a:off x="5232240" y="3402720"/>
            <a:ext cx="10321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點選年月日</a:t>
            </a:r>
            <a:endParaRPr b="0" lang="en-US" sz="1200" spc="-1" strike="noStrike">
              <a:latin typeface="Arial"/>
            </a:endParaRPr>
          </a:p>
        </p:txBody>
      </p:sp>
      <p:sp>
        <p:nvSpPr>
          <p:cNvPr id="730" name="CustomShape 27"/>
          <p:cNvSpPr/>
          <p:nvPr/>
        </p:nvSpPr>
        <p:spPr>
          <a:xfrm>
            <a:off x="4549680" y="386784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1" name="CustomShape 28"/>
          <p:cNvSpPr/>
          <p:nvPr/>
        </p:nvSpPr>
        <p:spPr>
          <a:xfrm>
            <a:off x="5418000" y="4024080"/>
            <a:ext cx="150948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輸入時</a:t>
            </a:r>
            <a:r>
              <a:rPr b="0" lang="en-US" sz="1200" spc="-1" strike="noStrike">
                <a:solidFill>
                  <a:srgbClr val="0000cc"/>
                </a:solidFill>
                <a:latin typeface="Calibri"/>
              </a:rPr>
              <a:t>(24</a:t>
            </a:r>
            <a:r>
              <a:rPr b="0" lang="zh-TW" sz="1200" spc="-1" strike="noStrike">
                <a:solidFill>
                  <a:srgbClr val="0000cc"/>
                </a:solidFill>
                <a:latin typeface="Calibri"/>
              </a:rPr>
              <a:t>小時制</a:t>
            </a:r>
            <a:r>
              <a:rPr b="0" lang="en-US" sz="1200" spc="-1" strike="noStrike">
                <a:solidFill>
                  <a:srgbClr val="0000cc"/>
                </a:solidFill>
                <a:latin typeface="Calibri"/>
              </a:rPr>
              <a:t>)</a:t>
            </a:r>
            <a:endParaRPr b="0" lang="en-US" sz="1200" spc="-1" strike="noStrike">
              <a:latin typeface="Arial"/>
            </a:endParaRPr>
          </a:p>
        </p:txBody>
      </p:sp>
      <p:sp>
        <p:nvSpPr>
          <p:cNvPr id="732" name="CustomShape 29"/>
          <p:cNvSpPr/>
          <p:nvPr/>
        </p:nvSpPr>
        <p:spPr>
          <a:xfrm>
            <a:off x="4550400" y="4025520"/>
            <a:ext cx="237240" cy="1299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3" name="CustomShape 30"/>
          <p:cNvSpPr/>
          <p:nvPr/>
        </p:nvSpPr>
        <p:spPr>
          <a:xfrm>
            <a:off x="3880800" y="4155840"/>
            <a:ext cx="105084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下拉選性別</a:t>
            </a:r>
            <a:endParaRPr b="0" lang="en-US" sz="1200" spc="-1" strike="noStrike">
              <a:latin typeface="Arial"/>
            </a:endParaRPr>
          </a:p>
        </p:txBody>
      </p:sp>
      <p:pic>
        <p:nvPicPr>
          <p:cNvPr id="734" name="" descr=""/>
          <p:cNvPicPr/>
          <p:nvPr/>
        </p:nvPicPr>
        <p:blipFill>
          <a:blip r:embed="rId7"/>
          <a:stretch/>
        </p:blipFill>
        <p:spPr>
          <a:xfrm>
            <a:off x="6389280" y="3382920"/>
            <a:ext cx="2610720" cy="649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pic>
        <p:nvPicPr>
          <p:cNvPr id="99" name="Picture 2" descr="I:\我的模板\中国风模板\中国风模板05\宽版\页面2\切片\屋檐.png"/>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p:blipFill>
        <p:spPr>
          <a:xfrm>
            <a:off x="0" y="2233080"/>
            <a:ext cx="5592240" cy="2910240"/>
          </a:xfrm>
          <a:prstGeom prst="rect">
            <a:avLst/>
          </a:prstGeom>
          <a:ln w="0">
            <a:noFill/>
          </a:ln>
        </p:spPr>
      </p:pic>
      <p:grpSp>
        <p:nvGrpSpPr>
          <p:cNvPr id="100" name="Group 1"/>
          <p:cNvGrpSpPr/>
          <p:nvPr/>
        </p:nvGrpSpPr>
        <p:grpSpPr>
          <a:xfrm>
            <a:off x="755640" y="713880"/>
            <a:ext cx="6228360" cy="705240"/>
            <a:chOff x="755640" y="713880"/>
            <a:chExt cx="6228360" cy="705240"/>
          </a:xfrm>
        </p:grpSpPr>
        <p:grpSp>
          <p:nvGrpSpPr>
            <p:cNvPr id="101" name="Group 2"/>
            <p:cNvGrpSpPr/>
            <p:nvPr/>
          </p:nvGrpSpPr>
          <p:grpSpPr>
            <a:xfrm>
              <a:off x="755640" y="713880"/>
              <a:ext cx="683640" cy="705240"/>
              <a:chOff x="755640" y="713880"/>
              <a:chExt cx="683640" cy="705240"/>
            </a:xfrm>
          </p:grpSpPr>
          <p:pic>
            <p:nvPicPr>
              <p:cNvPr id="102" name="图片 3" descr=""/>
              <p:cNvPicPr/>
              <p:nvPr/>
            </p:nvPicPr>
            <p:blipFill>
              <a:blip r:embed="rId5"/>
              <a:stretch/>
            </p:blipFill>
            <p:spPr>
              <a:xfrm>
                <a:off x="755640" y="713880"/>
                <a:ext cx="683640" cy="705240"/>
              </a:xfrm>
              <a:prstGeom prst="rect">
                <a:avLst/>
              </a:prstGeom>
              <a:ln w="0">
                <a:noFill/>
              </a:ln>
            </p:spPr>
          </p:pic>
          <p:sp>
            <p:nvSpPr>
              <p:cNvPr id="103" name="CustomShape 3"/>
              <p:cNvSpPr/>
              <p:nvPr/>
            </p:nvSpPr>
            <p:spPr>
              <a:xfrm>
                <a:off x="819720" y="7858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一</a:t>
                </a:r>
                <a:endParaRPr b="0" lang="en-US" sz="2400" spc="-1" strike="noStrike">
                  <a:latin typeface="Arial"/>
                </a:endParaRPr>
              </a:p>
            </p:txBody>
          </p:sp>
        </p:grpSp>
        <p:sp>
          <p:nvSpPr>
            <p:cNvPr id="104" name="CustomShape 4"/>
            <p:cNvSpPr/>
            <p:nvPr/>
          </p:nvSpPr>
          <p:spPr>
            <a:xfrm>
              <a:off x="1655640" y="78588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前言</a:t>
              </a:r>
              <a:r>
                <a:rPr b="1" lang="en-US" sz="2800" spc="-1" strike="noStrike">
                  <a:solidFill>
                    <a:srgbClr val="000000"/>
                  </a:solidFill>
                  <a:latin typeface="Adobe 楷体 Std R"/>
                  <a:ea typeface="Adobe 楷体 Std R"/>
                </a:rPr>
                <a:t>(</a:t>
              </a:r>
              <a:r>
                <a:rPr b="1" lang="zh-TW" sz="2800" spc="-1" strike="noStrike">
                  <a:solidFill>
                    <a:srgbClr val="000000"/>
                  </a:solidFill>
                  <a:latin typeface="Adobe 楷体 Std R"/>
                  <a:ea typeface="Adobe 楷体 Std R"/>
                </a:rPr>
                <a:t>製作動機 </a:t>
              </a:r>
              <a:r>
                <a:rPr b="1" lang="en-US" sz="2800" spc="-1" strike="noStrike">
                  <a:solidFill>
                    <a:srgbClr val="000000"/>
                  </a:solidFill>
                  <a:latin typeface="Adobe 楷体 Std R"/>
                  <a:ea typeface="Adobe 楷体 Std R"/>
                </a:rPr>
                <a:t>&amp; </a:t>
              </a:r>
              <a:r>
                <a:rPr b="1" lang="zh-TW" sz="2800" spc="-1" strike="noStrike">
                  <a:solidFill>
                    <a:srgbClr val="000000"/>
                  </a:solidFill>
                  <a:latin typeface="Adobe 楷体 Std R"/>
                  <a:ea typeface="Adobe 楷体 Std R"/>
                </a:rPr>
                <a:t>目標</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105" name="Group 5"/>
          <p:cNvGrpSpPr/>
          <p:nvPr/>
        </p:nvGrpSpPr>
        <p:grpSpPr>
          <a:xfrm>
            <a:off x="755640" y="1505880"/>
            <a:ext cx="6228360" cy="705240"/>
            <a:chOff x="755640" y="1505880"/>
            <a:chExt cx="6228360" cy="705240"/>
          </a:xfrm>
        </p:grpSpPr>
        <p:grpSp>
          <p:nvGrpSpPr>
            <p:cNvPr id="106" name="Group 6"/>
            <p:cNvGrpSpPr/>
            <p:nvPr/>
          </p:nvGrpSpPr>
          <p:grpSpPr>
            <a:xfrm>
              <a:off x="755640" y="1505880"/>
              <a:ext cx="683640" cy="705240"/>
              <a:chOff x="755640" y="1505880"/>
              <a:chExt cx="683640" cy="705240"/>
            </a:xfrm>
          </p:grpSpPr>
          <p:pic>
            <p:nvPicPr>
              <p:cNvPr id="107" name="图片 12" descr=""/>
              <p:cNvPicPr/>
              <p:nvPr/>
            </p:nvPicPr>
            <p:blipFill>
              <a:blip r:embed="rId6"/>
              <a:stretch/>
            </p:blipFill>
            <p:spPr>
              <a:xfrm>
                <a:off x="755640" y="1505880"/>
                <a:ext cx="683640" cy="705240"/>
              </a:xfrm>
              <a:prstGeom prst="rect">
                <a:avLst/>
              </a:prstGeom>
              <a:ln w="0">
                <a:noFill/>
              </a:ln>
            </p:spPr>
          </p:pic>
          <p:sp>
            <p:nvSpPr>
              <p:cNvPr id="108" name="CustomShape 7"/>
              <p:cNvSpPr/>
              <p:nvPr/>
            </p:nvSpPr>
            <p:spPr>
              <a:xfrm>
                <a:off x="819720" y="15778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二</a:t>
                </a:r>
                <a:endParaRPr b="0" lang="en-US" sz="2400" spc="-1" strike="noStrike">
                  <a:latin typeface="Arial"/>
                </a:endParaRPr>
              </a:p>
            </p:txBody>
          </p:sp>
        </p:grpSp>
        <p:sp>
          <p:nvSpPr>
            <p:cNvPr id="109" name="CustomShape 8"/>
            <p:cNvSpPr/>
            <p:nvPr/>
          </p:nvSpPr>
          <p:spPr>
            <a:xfrm>
              <a:off x="1655640" y="157788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系統架構圖</a:t>
              </a:r>
              <a:endParaRPr b="0" lang="en-US" sz="2800" spc="-1" strike="noStrike">
                <a:latin typeface="Arial"/>
              </a:endParaRPr>
            </a:p>
          </p:txBody>
        </p:sp>
      </p:grpSp>
      <p:grpSp>
        <p:nvGrpSpPr>
          <p:cNvPr id="110" name="Group 9"/>
          <p:cNvGrpSpPr/>
          <p:nvPr/>
        </p:nvGrpSpPr>
        <p:grpSpPr>
          <a:xfrm>
            <a:off x="755640" y="2283840"/>
            <a:ext cx="6228360" cy="705240"/>
            <a:chOff x="755640" y="2283840"/>
            <a:chExt cx="6228360" cy="705240"/>
          </a:xfrm>
        </p:grpSpPr>
        <p:grpSp>
          <p:nvGrpSpPr>
            <p:cNvPr id="111" name="Group 10"/>
            <p:cNvGrpSpPr/>
            <p:nvPr/>
          </p:nvGrpSpPr>
          <p:grpSpPr>
            <a:xfrm>
              <a:off x="755640" y="2283840"/>
              <a:ext cx="683640" cy="705240"/>
              <a:chOff x="755640" y="2283840"/>
              <a:chExt cx="683640" cy="705240"/>
            </a:xfrm>
          </p:grpSpPr>
          <p:pic>
            <p:nvPicPr>
              <p:cNvPr id="112" name="图片 17" descr=""/>
              <p:cNvPicPr/>
              <p:nvPr/>
            </p:nvPicPr>
            <p:blipFill>
              <a:blip r:embed="rId7"/>
              <a:stretch/>
            </p:blipFill>
            <p:spPr>
              <a:xfrm>
                <a:off x="755640" y="2283840"/>
                <a:ext cx="683640" cy="705240"/>
              </a:xfrm>
              <a:prstGeom prst="rect">
                <a:avLst/>
              </a:prstGeom>
              <a:ln w="0">
                <a:noFill/>
              </a:ln>
            </p:spPr>
          </p:pic>
          <p:sp>
            <p:nvSpPr>
              <p:cNvPr id="113" name="CustomShape 11"/>
              <p:cNvSpPr/>
              <p:nvPr/>
            </p:nvSpPr>
            <p:spPr>
              <a:xfrm>
                <a:off x="819720" y="23558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三</a:t>
                </a:r>
                <a:endParaRPr b="0" lang="en-US" sz="2400" spc="-1" strike="noStrike">
                  <a:latin typeface="Arial"/>
                </a:endParaRPr>
              </a:p>
            </p:txBody>
          </p:sp>
        </p:grpSp>
        <p:sp>
          <p:nvSpPr>
            <p:cNvPr id="114" name="CustomShape 12"/>
            <p:cNvSpPr/>
            <p:nvPr/>
          </p:nvSpPr>
          <p:spPr>
            <a:xfrm>
              <a:off x="1655640" y="235584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系統流程</a:t>
              </a:r>
              <a:endParaRPr b="0" lang="en-US" sz="2800" spc="-1" strike="noStrike">
                <a:latin typeface="Arial"/>
              </a:endParaRPr>
            </a:p>
          </p:txBody>
        </p:sp>
      </p:grpSp>
      <p:grpSp>
        <p:nvGrpSpPr>
          <p:cNvPr id="115" name="Group 13"/>
          <p:cNvGrpSpPr/>
          <p:nvPr/>
        </p:nvGrpSpPr>
        <p:grpSpPr>
          <a:xfrm>
            <a:off x="4176000" y="2298240"/>
            <a:ext cx="6228360" cy="705240"/>
            <a:chOff x="4176000" y="2298240"/>
            <a:chExt cx="6228360" cy="705240"/>
          </a:xfrm>
        </p:grpSpPr>
        <p:grpSp>
          <p:nvGrpSpPr>
            <p:cNvPr id="116" name="Group 14"/>
            <p:cNvGrpSpPr/>
            <p:nvPr/>
          </p:nvGrpSpPr>
          <p:grpSpPr>
            <a:xfrm>
              <a:off x="4176000" y="2298240"/>
              <a:ext cx="683640" cy="705240"/>
              <a:chOff x="4176000" y="2298240"/>
              <a:chExt cx="683640" cy="705240"/>
            </a:xfrm>
          </p:grpSpPr>
          <p:pic>
            <p:nvPicPr>
              <p:cNvPr id="117" name="图片 22" descr=""/>
              <p:cNvPicPr/>
              <p:nvPr/>
            </p:nvPicPr>
            <p:blipFill>
              <a:blip r:embed="rId8"/>
              <a:stretch/>
            </p:blipFill>
            <p:spPr>
              <a:xfrm>
                <a:off x="4176000" y="2298240"/>
                <a:ext cx="683640" cy="705240"/>
              </a:xfrm>
              <a:prstGeom prst="rect">
                <a:avLst/>
              </a:prstGeom>
              <a:ln w="0">
                <a:noFill/>
              </a:ln>
            </p:spPr>
          </p:pic>
          <p:sp>
            <p:nvSpPr>
              <p:cNvPr id="118" name="CustomShape 15"/>
              <p:cNvSpPr/>
              <p:nvPr/>
            </p:nvSpPr>
            <p:spPr>
              <a:xfrm>
                <a:off x="4240080" y="23702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七</a:t>
                </a:r>
                <a:endParaRPr b="0" lang="en-US" sz="2400" spc="-1" strike="noStrike">
                  <a:latin typeface="Arial"/>
                </a:endParaRPr>
              </a:p>
            </p:txBody>
          </p:sp>
        </p:grpSp>
        <p:sp>
          <p:nvSpPr>
            <p:cNvPr id="119" name="CustomShape 16"/>
            <p:cNvSpPr/>
            <p:nvPr/>
          </p:nvSpPr>
          <p:spPr>
            <a:xfrm>
              <a:off x="5076000" y="237024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問題解決</a:t>
              </a:r>
              <a:endParaRPr b="0" lang="en-US" sz="2800" spc="-1" strike="noStrike">
                <a:latin typeface="Arial"/>
              </a:endParaRPr>
            </a:p>
          </p:txBody>
        </p:sp>
      </p:grpSp>
      <p:pic>
        <p:nvPicPr>
          <p:cNvPr id="120" name="Picture 3" descr="C:\Users\zjd\Desktop\Nipic_11382453_20121127114240691000.png"/>
          <p:cNvPicPr/>
          <p:nvPr/>
        </p:nvPicPr>
        <p:blipFill>
          <a:blip r:embed="rId9"/>
          <a:stretch/>
        </p:blipFill>
        <p:spPr>
          <a:xfrm>
            <a:off x="6004080" y="3190320"/>
            <a:ext cx="3153960" cy="1949400"/>
          </a:xfrm>
          <a:prstGeom prst="rect">
            <a:avLst/>
          </a:prstGeom>
          <a:ln w="0">
            <a:noFill/>
          </a:ln>
        </p:spPr>
      </p:pic>
      <p:sp>
        <p:nvSpPr>
          <p:cNvPr id="121" name="TextShape 17"/>
          <p:cNvSpPr txBox="1"/>
          <p:nvPr/>
        </p:nvSpPr>
        <p:spPr>
          <a:xfrm>
            <a:off x="611640" y="123480"/>
            <a:ext cx="6912360" cy="438840"/>
          </a:xfrm>
          <a:prstGeom prst="rect">
            <a:avLst/>
          </a:prstGeom>
          <a:noFill/>
          <a:ln w="0">
            <a:noFill/>
          </a:ln>
        </p:spPr>
        <p:txBody>
          <a:bodyPr anchor="ctr">
            <a:normAutofit fontScale="48000"/>
          </a:bodyPr>
          <a:p>
            <a:pPr algn="ctr">
              <a:lnSpc>
                <a:spcPct val="100000"/>
              </a:lnSpc>
            </a:pPr>
            <a:r>
              <a:rPr b="1" lang="zh-TW" sz="4400" spc="-1" strike="noStrike">
                <a:solidFill>
                  <a:srgbClr val="000000"/>
                </a:solidFill>
                <a:latin typeface="Adobe 楷体 Std R"/>
                <a:ea typeface="Adobe 楷体 Std R"/>
              </a:rPr>
              <a:t>目錄</a:t>
            </a:r>
            <a:endParaRPr b="0" lang="en-US" sz="4400" spc="-1" strike="noStrike">
              <a:solidFill>
                <a:srgbClr val="000000"/>
              </a:solidFill>
              <a:latin typeface="Calibri"/>
            </a:endParaRPr>
          </a:p>
        </p:txBody>
      </p:sp>
      <p:grpSp>
        <p:nvGrpSpPr>
          <p:cNvPr id="122" name="Group 18"/>
          <p:cNvGrpSpPr/>
          <p:nvPr/>
        </p:nvGrpSpPr>
        <p:grpSpPr>
          <a:xfrm>
            <a:off x="755640" y="3075840"/>
            <a:ext cx="6228360" cy="705240"/>
            <a:chOff x="755640" y="3075840"/>
            <a:chExt cx="6228360" cy="705240"/>
          </a:xfrm>
        </p:grpSpPr>
        <p:grpSp>
          <p:nvGrpSpPr>
            <p:cNvPr id="123" name="Group 19"/>
            <p:cNvGrpSpPr/>
            <p:nvPr/>
          </p:nvGrpSpPr>
          <p:grpSpPr>
            <a:xfrm>
              <a:off x="755640" y="3075840"/>
              <a:ext cx="683640" cy="705240"/>
              <a:chOff x="755640" y="3075840"/>
              <a:chExt cx="683640" cy="705240"/>
            </a:xfrm>
          </p:grpSpPr>
          <p:pic>
            <p:nvPicPr>
              <p:cNvPr id="124" name="图片 22" descr=""/>
              <p:cNvPicPr/>
              <p:nvPr/>
            </p:nvPicPr>
            <p:blipFill>
              <a:blip r:embed="rId10"/>
              <a:stretch/>
            </p:blipFill>
            <p:spPr>
              <a:xfrm>
                <a:off x="755640" y="3075840"/>
                <a:ext cx="683640" cy="705240"/>
              </a:xfrm>
              <a:prstGeom prst="rect">
                <a:avLst/>
              </a:prstGeom>
              <a:ln w="0">
                <a:noFill/>
              </a:ln>
            </p:spPr>
          </p:pic>
          <p:sp>
            <p:nvSpPr>
              <p:cNvPr id="125" name="CustomShape 20"/>
              <p:cNvSpPr/>
              <p:nvPr/>
            </p:nvSpPr>
            <p:spPr>
              <a:xfrm>
                <a:off x="819720" y="31478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四</a:t>
                </a:r>
                <a:endParaRPr b="0" lang="en-US" sz="2400" spc="-1" strike="noStrike">
                  <a:latin typeface="Arial"/>
                </a:endParaRPr>
              </a:p>
            </p:txBody>
          </p:sp>
        </p:grpSp>
        <p:sp>
          <p:nvSpPr>
            <p:cNvPr id="126" name="CustomShape 21"/>
            <p:cNvSpPr/>
            <p:nvPr/>
          </p:nvSpPr>
          <p:spPr>
            <a:xfrm>
              <a:off x="1655640" y="314784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主要軟體表</a:t>
              </a:r>
              <a:endParaRPr b="0" lang="en-US" sz="2800" spc="-1" strike="noStrike">
                <a:latin typeface="Arial"/>
              </a:endParaRPr>
            </a:p>
          </p:txBody>
        </p:sp>
      </p:grpSp>
      <p:grpSp>
        <p:nvGrpSpPr>
          <p:cNvPr id="127" name="Group 22"/>
          <p:cNvGrpSpPr/>
          <p:nvPr/>
        </p:nvGrpSpPr>
        <p:grpSpPr>
          <a:xfrm>
            <a:off x="4170600" y="3090240"/>
            <a:ext cx="2993040" cy="705240"/>
            <a:chOff x="4170600" y="3090240"/>
            <a:chExt cx="2993040" cy="705240"/>
          </a:xfrm>
        </p:grpSpPr>
        <p:grpSp>
          <p:nvGrpSpPr>
            <p:cNvPr id="128" name="Group 23"/>
            <p:cNvGrpSpPr/>
            <p:nvPr/>
          </p:nvGrpSpPr>
          <p:grpSpPr>
            <a:xfrm>
              <a:off x="4170600" y="3090240"/>
              <a:ext cx="683640" cy="705240"/>
              <a:chOff x="4170600" y="3090240"/>
              <a:chExt cx="683640" cy="705240"/>
            </a:xfrm>
          </p:grpSpPr>
          <p:pic>
            <p:nvPicPr>
              <p:cNvPr id="129" name="图片 22" descr=""/>
              <p:cNvPicPr/>
              <p:nvPr/>
            </p:nvPicPr>
            <p:blipFill>
              <a:blip r:embed="rId11"/>
              <a:stretch/>
            </p:blipFill>
            <p:spPr>
              <a:xfrm>
                <a:off x="4170600" y="3090240"/>
                <a:ext cx="683640" cy="705240"/>
              </a:xfrm>
              <a:prstGeom prst="rect">
                <a:avLst/>
              </a:prstGeom>
              <a:ln w="0">
                <a:noFill/>
              </a:ln>
            </p:spPr>
          </p:pic>
          <p:sp>
            <p:nvSpPr>
              <p:cNvPr id="130" name="CustomShape 24"/>
              <p:cNvSpPr/>
              <p:nvPr/>
            </p:nvSpPr>
            <p:spPr>
              <a:xfrm>
                <a:off x="4234680" y="31622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八</a:t>
                </a:r>
                <a:endParaRPr b="0" lang="en-US" sz="2400" spc="-1" strike="noStrike">
                  <a:latin typeface="Arial"/>
                </a:endParaRPr>
              </a:p>
            </p:txBody>
          </p:sp>
        </p:grpSp>
        <p:sp>
          <p:nvSpPr>
            <p:cNvPr id="131" name="CustomShape 25"/>
            <p:cNvSpPr/>
            <p:nvPr/>
          </p:nvSpPr>
          <p:spPr>
            <a:xfrm>
              <a:off x="5070600" y="3162240"/>
              <a:ext cx="209304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待改進項目</a:t>
              </a:r>
              <a:endParaRPr b="0" lang="en-US" sz="2800" spc="-1" strike="noStrike">
                <a:latin typeface="Arial"/>
              </a:endParaRPr>
            </a:p>
          </p:txBody>
        </p:sp>
      </p:grpSp>
      <p:grpSp>
        <p:nvGrpSpPr>
          <p:cNvPr id="132" name="Group 26"/>
          <p:cNvGrpSpPr/>
          <p:nvPr/>
        </p:nvGrpSpPr>
        <p:grpSpPr>
          <a:xfrm>
            <a:off x="755640" y="3867840"/>
            <a:ext cx="6228360" cy="705240"/>
            <a:chOff x="755640" y="3867840"/>
            <a:chExt cx="6228360" cy="705240"/>
          </a:xfrm>
        </p:grpSpPr>
        <p:grpSp>
          <p:nvGrpSpPr>
            <p:cNvPr id="133" name="Group 27"/>
            <p:cNvGrpSpPr/>
            <p:nvPr/>
          </p:nvGrpSpPr>
          <p:grpSpPr>
            <a:xfrm>
              <a:off x="755640" y="3867840"/>
              <a:ext cx="683640" cy="705240"/>
              <a:chOff x="755640" y="3867840"/>
              <a:chExt cx="683640" cy="705240"/>
            </a:xfrm>
          </p:grpSpPr>
          <p:pic>
            <p:nvPicPr>
              <p:cNvPr id="134" name="图片 22" descr=""/>
              <p:cNvPicPr/>
              <p:nvPr/>
            </p:nvPicPr>
            <p:blipFill>
              <a:blip r:embed="rId12"/>
              <a:stretch/>
            </p:blipFill>
            <p:spPr>
              <a:xfrm>
                <a:off x="755640" y="3867840"/>
                <a:ext cx="683640" cy="705240"/>
              </a:xfrm>
              <a:prstGeom prst="rect">
                <a:avLst/>
              </a:prstGeom>
              <a:ln w="0">
                <a:noFill/>
              </a:ln>
            </p:spPr>
          </p:pic>
          <p:sp>
            <p:nvSpPr>
              <p:cNvPr id="135" name="CustomShape 28"/>
              <p:cNvSpPr/>
              <p:nvPr/>
            </p:nvSpPr>
            <p:spPr>
              <a:xfrm>
                <a:off x="819720" y="39398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五</a:t>
                </a:r>
                <a:endParaRPr b="0" lang="en-US" sz="2400" spc="-1" strike="noStrike">
                  <a:latin typeface="Arial"/>
                </a:endParaRPr>
              </a:p>
            </p:txBody>
          </p:sp>
        </p:grpSp>
        <p:sp>
          <p:nvSpPr>
            <p:cNvPr id="136" name="CustomShape 29"/>
            <p:cNvSpPr/>
            <p:nvPr/>
          </p:nvSpPr>
          <p:spPr>
            <a:xfrm>
              <a:off x="1655640" y="393984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功能區塊說明</a:t>
              </a:r>
              <a:endParaRPr b="0" lang="en-US" sz="2800" spc="-1" strike="noStrike">
                <a:latin typeface="Arial"/>
              </a:endParaRPr>
            </a:p>
          </p:txBody>
        </p:sp>
      </p:grpSp>
      <p:grpSp>
        <p:nvGrpSpPr>
          <p:cNvPr id="137" name="Group 30"/>
          <p:cNvGrpSpPr/>
          <p:nvPr/>
        </p:nvGrpSpPr>
        <p:grpSpPr>
          <a:xfrm>
            <a:off x="4170600" y="1433880"/>
            <a:ext cx="6228360" cy="705240"/>
            <a:chOff x="4170600" y="1433880"/>
            <a:chExt cx="6228360" cy="705240"/>
          </a:xfrm>
        </p:grpSpPr>
        <p:grpSp>
          <p:nvGrpSpPr>
            <p:cNvPr id="138" name="Group 31"/>
            <p:cNvGrpSpPr/>
            <p:nvPr/>
          </p:nvGrpSpPr>
          <p:grpSpPr>
            <a:xfrm>
              <a:off x="4170600" y="1433880"/>
              <a:ext cx="683640" cy="705240"/>
              <a:chOff x="4170600" y="1433880"/>
              <a:chExt cx="683640" cy="705240"/>
            </a:xfrm>
          </p:grpSpPr>
          <p:pic>
            <p:nvPicPr>
              <p:cNvPr id="139" name="图片 17" descr=""/>
              <p:cNvPicPr/>
              <p:nvPr/>
            </p:nvPicPr>
            <p:blipFill>
              <a:blip r:embed="rId13"/>
              <a:stretch/>
            </p:blipFill>
            <p:spPr>
              <a:xfrm>
                <a:off x="4170600" y="1433880"/>
                <a:ext cx="683640" cy="705240"/>
              </a:xfrm>
              <a:prstGeom prst="rect">
                <a:avLst/>
              </a:prstGeom>
              <a:ln w="0">
                <a:noFill/>
              </a:ln>
            </p:spPr>
          </p:pic>
          <p:sp>
            <p:nvSpPr>
              <p:cNvPr id="140" name="CustomShape 32"/>
              <p:cNvSpPr/>
              <p:nvPr/>
            </p:nvSpPr>
            <p:spPr>
              <a:xfrm>
                <a:off x="4234680" y="15058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六</a:t>
                </a:r>
                <a:endParaRPr b="0" lang="en-US" sz="2400" spc="-1" strike="noStrike">
                  <a:latin typeface="Arial"/>
                </a:endParaRPr>
              </a:p>
            </p:txBody>
          </p:sp>
        </p:grpSp>
        <p:sp>
          <p:nvSpPr>
            <p:cNvPr id="141" name="CustomShape 33"/>
            <p:cNvSpPr/>
            <p:nvPr/>
          </p:nvSpPr>
          <p:spPr>
            <a:xfrm>
              <a:off x="5070600" y="150588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實際操作頁面</a:t>
              </a:r>
              <a:endParaRPr b="0" lang="en-US" sz="2800" spc="-1" strike="noStrike">
                <a:latin typeface="Arial"/>
              </a:endParaRPr>
            </a:p>
          </p:txBody>
        </p:sp>
      </p:grpSp>
    </p:spTree>
  </p:cSld>
  <mc:AlternateContent>
    <mc:Choice Requires="p14">
      <p:transition spd="slow" advTm="3000" p14:dur="1400">
        <p14:ripple/>
      </p:transition>
    </mc:Choice>
    <mc:Fallback>
      <p:transition spd="slow" advTm="3000">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5" name="圖片 4" descr=""/>
          <p:cNvPicPr/>
          <p:nvPr/>
        </p:nvPicPr>
        <p:blipFill>
          <a:blip r:embed="rId1"/>
          <a:stretch/>
        </p:blipFill>
        <p:spPr>
          <a:xfrm>
            <a:off x="41760" y="1807560"/>
            <a:ext cx="1941840" cy="1769040"/>
          </a:xfrm>
          <a:prstGeom prst="rect">
            <a:avLst/>
          </a:prstGeom>
          <a:ln w="0">
            <a:noFill/>
          </a:ln>
        </p:spPr>
      </p:pic>
      <p:pic>
        <p:nvPicPr>
          <p:cNvPr id="736" name="圖片 5" descr=""/>
          <p:cNvPicPr/>
          <p:nvPr/>
        </p:nvPicPr>
        <p:blipFill>
          <a:blip r:embed="rId2"/>
          <a:srcRect l="-32982" t="-5014" r="-1284" b="15680"/>
          <a:stretch/>
        </p:blipFill>
        <p:spPr>
          <a:xfrm>
            <a:off x="-75240" y="1515960"/>
            <a:ext cx="9143640" cy="2589120"/>
          </a:xfrm>
          <a:prstGeom prst="rect">
            <a:avLst/>
          </a:prstGeom>
          <a:ln w="0">
            <a:noFill/>
          </a:ln>
        </p:spPr>
      </p:pic>
      <p:pic>
        <p:nvPicPr>
          <p:cNvPr id="737" name="圖片 9" descr=""/>
          <p:cNvPicPr/>
          <p:nvPr/>
        </p:nvPicPr>
        <p:blipFill>
          <a:blip r:embed="rId3"/>
          <a:srcRect l="0" t="0" r="0" b="17643"/>
          <a:stretch/>
        </p:blipFill>
        <p:spPr>
          <a:xfrm>
            <a:off x="2314800" y="2469600"/>
            <a:ext cx="1104840" cy="399600"/>
          </a:xfrm>
          <a:prstGeom prst="rect">
            <a:avLst/>
          </a:prstGeom>
          <a:ln w="0">
            <a:noFill/>
          </a:ln>
        </p:spPr>
      </p:pic>
      <p:pic>
        <p:nvPicPr>
          <p:cNvPr id="738" name="圖片 13" descr=""/>
          <p:cNvPicPr/>
          <p:nvPr/>
        </p:nvPicPr>
        <p:blipFill>
          <a:blip r:embed="rId4"/>
          <a:stretch/>
        </p:blipFill>
        <p:spPr>
          <a:xfrm>
            <a:off x="3763440" y="2501640"/>
            <a:ext cx="952200" cy="380520"/>
          </a:xfrm>
          <a:prstGeom prst="rect">
            <a:avLst/>
          </a:prstGeom>
          <a:ln w="0">
            <a:noFill/>
          </a:ln>
        </p:spPr>
      </p:pic>
      <p:pic>
        <p:nvPicPr>
          <p:cNvPr id="739" name="圖片 16" descr=""/>
          <p:cNvPicPr/>
          <p:nvPr/>
        </p:nvPicPr>
        <p:blipFill>
          <a:blip r:embed="rId5"/>
          <a:stretch/>
        </p:blipFill>
        <p:spPr>
          <a:xfrm>
            <a:off x="6689520" y="2531520"/>
            <a:ext cx="923760" cy="399600"/>
          </a:xfrm>
          <a:prstGeom prst="rect">
            <a:avLst/>
          </a:prstGeom>
          <a:ln w="0">
            <a:noFill/>
          </a:ln>
        </p:spPr>
      </p:pic>
      <p:pic>
        <p:nvPicPr>
          <p:cNvPr id="740" name="圖片 18" descr=""/>
          <p:cNvPicPr/>
          <p:nvPr/>
        </p:nvPicPr>
        <p:blipFill>
          <a:blip r:embed="rId6"/>
          <a:stretch/>
        </p:blipFill>
        <p:spPr>
          <a:xfrm>
            <a:off x="5114160" y="2501640"/>
            <a:ext cx="952200" cy="380520"/>
          </a:xfrm>
          <a:prstGeom prst="rect">
            <a:avLst/>
          </a:prstGeom>
          <a:ln w="0">
            <a:noFill/>
          </a:ln>
        </p:spPr>
      </p:pic>
      <p:pic>
        <p:nvPicPr>
          <p:cNvPr id="741" name="圖片 20" descr=""/>
          <p:cNvPicPr/>
          <p:nvPr/>
        </p:nvPicPr>
        <p:blipFill>
          <a:blip r:embed="rId7"/>
          <a:stretch/>
        </p:blipFill>
        <p:spPr>
          <a:xfrm>
            <a:off x="8078760" y="2501640"/>
            <a:ext cx="780840" cy="399600"/>
          </a:xfrm>
          <a:prstGeom prst="rect">
            <a:avLst/>
          </a:prstGeom>
          <a:ln w="0">
            <a:noFill/>
          </a:ln>
        </p:spPr>
      </p:pic>
      <p:sp>
        <p:nvSpPr>
          <p:cNvPr id="742" name="CustomShape 1"/>
          <p:cNvSpPr/>
          <p:nvPr/>
        </p:nvSpPr>
        <p:spPr>
          <a:xfrm>
            <a:off x="654840" y="2733480"/>
            <a:ext cx="4899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登入</a:t>
            </a:r>
            <a:endParaRPr b="0" lang="en-US" sz="1200" spc="-1" strike="noStrike">
              <a:latin typeface="Arial"/>
            </a:endParaRPr>
          </a:p>
        </p:txBody>
      </p:sp>
      <p:sp>
        <p:nvSpPr>
          <p:cNvPr id="743" name="CustomShape 2"/>
          <p:cNvSpPr/>
          <p:nvPr/>
        </p:nvSpPr>
        <p:spPr>
          <a:xfrm>
            <a:off x="58680" y="2703240"/>
            <a:ext cx="647640" cy="168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44" name="CustomShape 3"/>
          <p:cNvSpPr/>
          <p:nvPr/>
        </p:nvSpPr>
        <p:spPr>
          <a:xfrm>
            <a:off x="1080" y="151092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已有帳號</a:t>
            </a:r>
            <a:endParaRPr b="0" lang="en-US" sz="1600" spc="-1" strike="noStrike">
              <a:latin typeface="Arial"/>
            </a:endParaRPr>
          </a:p>
        </p:txBody>
      </p:sp>
      <p:sp>
        <p:nvSpPr>
          <p:cNvPr id="745" name="CustomShape 4"/>
          <p:cNvSpPr/>
          <p:nvPr/>
        </p:nvSpPr>
        <p:spPr>
          <a:xfrm>
            <a:off x="2170800" y="1661400"/>
            <a:ext cx="6793200" cy="262080"/>
          </a:xfrm>
          <a:prstGeom prst="rect">
            <a:avLst/>
          </a:prstGeom>
          <a:noFill/>
          <a:ln>
            <a:solidFill>
              <a:srgbClr val="7030a0"/>
            </a:solidFill>
            <a:round/>
          </a:ln>
        </p:spPr>
        <p:style>
          <a:lnRef idx="2">
            <a:schemeClr val="accent1">
              <a:shade val="50000"/>
            </a:schemeClr>
          </a:lnRef>
          <a:fillRef idx="1">
            <a:schemeClr val="accent1"/>
          </a:fillRef>
          <a:effectRef idx="0">
            <a:schemeClr val="accent1"/>
          </a:effectRef>
          <a:fontRef idx="minor"/>
        </p:style>
      </p:sp>
      <p:grpSp>
        <p:nvGrpSpPr>
          <p:cNvPr id="746" name="Group 5"/>
          <p:cNvGrpSpPr/>
          <p:nvPr/>
        </p:nvGrpSpPr>
        <p:grpSpPr>
          <a:xfrm>
            <a:off x="539640" y="555480"/>
            <a:ext cx="4350600" cy="705240"/>
            <a:chOff x="539640" y="555480"/>
            <a:chExt cx="4350600" cy="705240"/>
          </a:xfrm>
        </p:grpSpPr>
        <p:pic>
          <p:nvPicPr>
            <p:cNvPr id="747" name="图片 3" descr=""/>
            <p:cNvPicPr/>
            <p:nvPr/>
          </p:nvPicPr>
          <p:blipFill>
            <a:blip r:embed="rId8"/>
            <a:stretch/>
          </p:blipFill>
          <p:spPr>
            <a:xfrm>
              <a:off x="539640" y="555480"/>
              <a:ext cx="683640" cy="705240"/>
            </a:xfrm>
            <a:prstGeom prst="rect">
              <a:avLst/>
            </a:prstGeom>
            <a:ln w="0">
              <a:noFill/>
            </a:ln>
          </p:spPr>
        </p:pic>
        <p:sp>
          <p:nvSpPr>
            <p:cNvPr id="748" name="CustomShape 6"/>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三</a:t>
              </a:r>
              <a:endParaRPr b="0" lang="en-US" sz="2400" spc="-1" strike="noStrike">
                <a:latin typeface="Arial"/>
              </a:endParaRPr>
            </a:p>
          </p:txBody>
        </p:sp>
        <p:sp>
          <p:nvSpPr>
            <p:cNvPr id="749" name="CustomShape 7"/>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登入</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
        <p:nvSpPr>
          <p:cNvPr id="750" name="CustomShape 8"/>
          <p:cNvSpPr/>
          <p:nvPr/>
        </p:nvSpPr>
        <p:spPr>
          <a:xfrm flipV="1">
            <a:off x="1581840" y="266904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1" name="CustomShape 9"/>
          <p:cNvSpPr/>
          <p:nvPr/>
        </p:nvSpPr>
        <p:spPr>
          <a:xfrm>
            <a:off x="5091480" y="128268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主頁</a:t>
            </a:r>
            <a:endParaRPr b="0" lang="en-US" sz="1600" spc="-1" strike="noStrike">
              <a:latin typeface="Arial"/>
            </a:endParaRPr>
          </a:p>
        </p:txBody>
      </p:sp>
      <p:sp>
        <p:nvSpPr>
          <p:cNvPr id="752" name="CustomShape 10"/>
          <p:cNvSpPr/>
          <p:nvPr/>
        </p:nvSpPr>
        <p:spPr>
          <a:xfrm>
            <a:off x="5325480" y="1965960"/>
            <a:ext cx="484200" cy="383760"/>
          </a:xfrm>
          <a:prstGeom prst="downArrow">
            <a:avLst>
              <a:gd name="adj1" fmla="val 50000"/>
              <a:gd name="adj2" fmla="val 50000"/>
            </a:avLst>
          </a:prstGeom>
          <a:solidFill>
            <a:srgbClr val="7030a0"/>
          </a:solid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753" name="CustomShape 11"/>
          <p:cNvSpPr/>
          <p:nvPr/>
        </p:nvSpPr>
        <p:spPr>
          <a:xfrm>
            <a:off x="35640" y="1934640"/>
            <a:ext cx="114372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4" name="CustomShape 12"/>
          <p:cNvSpPr/>
          <p:nvPr/>
        </p:nvSpPr>
        <p:spPr>
          <a:xfrm>
            <a:off x="1187640" y="1975680"/>
            <a:ext cx="1279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輸入使用者信箱</a:t>
            </a:r>
            <a:endParaRPr b="0" lang="en-US" sz="1200" spc="-1" strike="noStrike">
              <a:latin typeface="Arial"/>
            </a:endParaRPr>
          </a:p>
        </p:txBody>
      </p:sp>
      <p:sp>
        <p:nvSpPr>
          <p:cNvPr id="755" name="CustomShape 13"/>
          <p:cNvSpPr/>
          <p:nvPr/>
        </p:nvSpPr>
        <p:spPr>
          <a:xfrm>
            <a:off x="35640" y="2323440"/>
            <a:ext cx="1151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6" name="CustomShape 14"/>
          <p:cNvSpPr/>
          <p:nvPr/>
        </p:nvSpPr>
        <p:spPr>
          <a:xfrm>
            <a:off x="1173960" y="2334600"/>
            <a:ext cx="1351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輸入使用者密碼</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7" name="圖片 14" descr=""/>
          <p:cNvPicPr/>
          <p:nvPr/>
        </p:nvPicPr>
        <p:blipFill>
          <a:blip r:embed="rId1"/>
          <a:stretch/>
        </p:blipFill>
        <p:spPr>
          <a:xfrm>
            <a:off x="196200" y="2211840"/>
            <a:ext cx="3943440" cy="2520000"/>
          </a:xfrm>
          <a:prstGeom prst="rect">
            <a:avLst/>
          </a:prstGeom>
          <a:ln w="0">
            <a:noFill/>
          </a:ln>
        </p:spPr>
      </p:pic>
      <p:pic>
        <p:nvPicPr>
          <p:cNvPr id="758" name="圖片 3" descr=""/>
          <p:cNvPicPr/>
          <p:nvPr/>
        </p:nvPicPr>
        <p:blipFill>
          <a:blip r:embed="rId2"/>
          <a:srcRect l="0" t="0" r="0" b="17643"/>
          <a:stretch/>
        </p:blipFill>
        <p:spPr>
          <a:xfrm>
            <a:off x="3875400" y="1203480"/>
            <a:ext cx="1104840" cy="399600"/>
          </a:xfrm>
          <a:prstGeom prst="rect">
            <a:avLst/>
          </a:prstGeom>
          <a:ln w="0">
            <a:noFill/>
          </a:ln>
        </p:spPr>
      </p:pic>
      <p:grpSp>
        <p:nvGrpSpPr>
          <p:cNvPr id="759" name="Group 1"/>
          <p:cNvGrpSpPr/>
          <p:nvPr/>
        </p:nvGrpSpPr>
        <p:grpSpPr>
          <a:xfrm>
            <a:off x="539640" y="555480"/>
            <a:ext cx="4350600" cy="705240"/>
            <a:chOff x="539640" y="555480"/>
            <a:chExt cx="4350600" cy="705240"/>
          </a:xfrm>
        </p:grpSpPr>
        <p:pic>
          <p:nvPicPr>
            <p:cNvPr id="760" name="图片 3" descr=""/>
            <p:cNvPicPr/>
            <p:nvPr/>
          </p:nvPicPr>
          <p:blipFill>
            <a:blip r:embed="rId3"/>
            <a:stretch/>
          </p:blipFill>
          <p:spPr>
            <a:xfrm>
              <a:off x="539640" y="555480"/>
              <a:ext cx="683640" cy="705240"/>
            </a:xfrm>
            <a:prstGeom prst="rect">
              <a:avLst/>
            </a:prstGeom>
            <a:ln w="0">
              <a:noFill/>
            </a:ln>
          </p:spPr>
        </p:pic>
        <p:sp>
          <p:nvSpPr>
            <p:cNvPr id="761"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三</a:t>
              </a:r>
              <a:endParaRPr b="0" lang="en-US" sz="2400" spc="-1" strike="noStrike">
                <a:latin typeface="Arial"/>
              </a:endParaRPr>
            </a:p>
          </p:txBody>
        </p:sp>
        <p:sp>
          <p:nvSpPr>
            <p:cNvPr id="762" name="CustomShape 3"/>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查八字</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
        <p:nvSpPr>
          <p:cNvPr id="763" name="CustomShape 4"/>
          <p:cNvSpPr/>
          <p:nvPr/>
        </p:nvSpPr>
        <p:spPr>
          <a:xfrm>
            <a:off x="1528560" y="187308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八字分析</a:t>
            </a:r>
            <a:endParaRPr b="0" lang="en-US" sz="1600" spc="-1" strike="noStrike">
              <a:latin typeface="Arial"/>
            </a:endParaRPr>
          </a:p>
        </p:txBody>
      </p:sp>
      <p:sp>
        <p:nvSpPr>
          <p:cNvPr id="764" name="CustomShape 5"/>
          <p:cNvSpPr/>
          <p:nvPr/>
        </p:nvSpPr>
        <p:spPr>
          <a:xfrm>
            <a:off x="6162480" y="187308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600" spc="-1" strike="noStrike">
                <a:solidFill>
                  <a:srgbClr val="0000cc"/>
                </a:solidFill>
                <a:latin typeface="Adobe 楷体 Std R"/>
                <a:ea typeface="Adobe 楷体 Std R"/>
              </a:rPr>
              <a:t>命盤分析</a:t>
            </a:r>
            <a:endParaRPr b="0" lang="en-US" sz="1600" spc="-1" strike="noStrike">
              <a:latin typeface="Arial"/>
            </a:endParaRPr>
          </a:p>
        </p:txBody>
      </p:sp>
      <p:pic>
        <p:nvPicPr>
          <p:cNvPr id="765" name="Picture 3" descr=""/>
          <p:cNvPicPr/>
          <p:nvPr/>
        </p:nvPicPr>
        <p:blipFill>
          <a:blip r:embed="rId4"/>
          <a:stretch/>
        </p:blipFill>
        <p:spPr>
          <a:xfrm>
            <a:off x="4860720" y="2196000"/>
            <a:ext cx="3743640" cy="25272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6" name="圖片 6" descr=""/>
          <p:cNvPicPr/>
          <p:nvPr/>
        </p:nvPicPr>
        <p:blipFill>
          <a:blip r:embed="rId1"/>
          <a:stretch/>
        </p:blipFill>
        <p:spPr>
          <a:xfrm>
            <a:off x="457200" y="1491480"/>
            <a:ext cx="8362800" cy="3182040"/>
          </a:xfrm>
          <a:prstGeom prst="rect">
            <a:avLst/>
          </a:prstGeom>
          <a:ln w="0">
            <a:noFill/>
          </a:ln>
        </p:spPr>
      </p:pic>
      <p:pic>
        <p:nvPicPr>
          <p:cNvPr id="767" name="圖片 7" descr=""/>
          <p:cNvPicPr/>
          <p:nvPr/>
        </p:nvPicPr>
        <p:blipFill>
          <a:blip r:embed="rId2"/>
          <a:stretch/>
        </p:blipFill>
        <p:spPr>
          <a:xfrm>
            <a:off x="3951720" y="1015200"/>
            <a:ext cx="952200" cy="380520"/>
          </a:xfrm>
          <a:prstGeom prst="rect">
            <a:avLst/>
          </a:prstGeom>
          <a:ln w="0">
            <a:noFill/>
          </a:ln>
        </p:spPr>
      </p:pic>
      <p:grpSp>
        <p:nvGrpSpPr>
          <p:cNvPr id="768" name="Group 1"/>
          <p:cNvGrpSpPr/>
          <p:nvPr/>
        </p:nvGrpSpPr>
        <p:grpSpPr>
          <a:xfrm>
            <a:off x="539640" y="555480"/>
            <a:ext cx="4350600" cy="705240"/>
            <a:chOff x="539640" y="555480"/>
            <a:chExt cx="4350600" cy="705240"/>
          </a:xfrm>
        </p:grpSpPr>
        <p:pic>
          <p:nvPicPr>
            <p:cNvPr id="769" name="图片 3" descr=""/>
            <p:cNvPicPr/>
            <p:nvPr/>
          </p:nvPicPr>
          <p:blipFill>
            <a:blip r:embed="rId3"/>
            <a:stretch/>
          </p:blipFill>
          <p:spPr>
            <a:xfrm>
              <a:off x="539640" y="555480"/>
              <a:ext cx="683640" cy="705240"/>
            </a:xfrm>
            <a:prstGeom prst="rect">
              <a:avLst/>
            </a:prstGeom>
            <a:ln w="0">
              <a:noFill/>
            </a:ln>
          </p:spPr>
        </p:pic>
        <p:sp>
          <p:nvSpPr>
            <p:cNvPr id="770"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四</a:t>
              </a:r>
              <a:endParaRPr b="0" lang="en-US" sz="2400" spc="-1" strike="noStrike">
                <a:latin typeface="Arial"/>
              </a:endParaRPr>
            </a:p>
          </p:txBody>
        </p:sp>
        <p:sp>
          <p:nvSpPr>
            <p:cNvPr id="771" name="CustomShape 3"/>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查公司</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2" name="圖片 4" descr=""/>
          <p:cNvPicPr/>
          <p:nvPr/>
        </p:nvPicPr>
        <p:blipFill>
          <a:blip r:embed="rId1"/>
          <a:stretch/>
        </p:blipFill>
        <p:spPr>
          <a:xfrm>
            <a:off x="251640" y="1491480"/>
            <a:ext cx="3394440" cy="708120"/>
          </a:xfrm>
          <a:prstGeom prst="rect">
            <a:avLst/>
          </a:prstGeom>
          <a:ln w="0">
            <a:noFill/>
          </a:ln>
        </p:spPr>
      </p:pic>
      <p:pic>
        <p:nvPicPr>
          <p:cNvPr id="773" name="圖片 3" descr=""/>
          <p:cNvPicPr/>
          <p:nvPr/>
        </p:nvPicPr>
        <p:blipFill>
          <a:blip r:embed="rId2"/>
          <a:stretch/>
        </p:blipFill>
        <p:spPr>
          <a:xfrm>
            <a:off x="3852000" y="987480"/>
            <a:ext cx="923760" cy="399600"/>
          </a:xfrm>
          <a:prstGeom prst="rect">
            <a:avLst/>
          </a:prstGeom>
          <a:ln w="0">
            <a:noFill/>
          </a:ln>
        </p:spPr>
      </p:pic>
      <p:sp>
        <p:nvSpPr>
          <p:cNvPr id="774" name="CustomShape 1"/>
          <p:cNvSpPr/>
          <p:nvPr/>
        </p:nvSpPr>
        <p:spPr>
          <a:xfrm>
            <a:off x="2411640" y="1992960"/>
            <a:ext cx="571680" cy="1382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5" name="CustomShape 2"/>
          <p:cNvSpPr/>
          <p:nvPr/>
        </p:nvSpPr>
        <p:spPr>
          <a:xfrm>
            <a:off x="1256040" y="1785240"/>
            <a:ext cx="12798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輸入使用者信箱</a:t>
            </a:r>
            <a:endParaRPr b="0" lang="en-US" sz="1200" spc="-1" strike="noStrike">
              <a:latin typeface="Arial"/>
            </a:endParaRPr>
          </a:p>
        </p:txBody>
      </p:sp>
      <p:sp>
        <p:nvSpPr>
          <p:cNvPr id="776" name="CustomShape 3"/>
          <p:cNvSpPr/>
          <p:nvPr/>
        </p:nvSpPr>
        <p:spPr>
          <a:xfrm>
            <a:off x="2411640" y="1831680"/>
            <a:ext cx="935640" cy="1281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7" name="CustomShape 4"/>
          <p:cNvSpPr/>
          <p:nvPr/>
        </p:nvSpPr>
        <p:spPr>
          <a:xfrm>
            <a:off x="1418760" y="196020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送出信箱</a:t>
            </a:r>
            <a:endParaRPr b="0" lang="en-US" sz="1200" spc="-1" strike="noStrike">
              <a:latin typeface="Arial"/>
            </a:endParaRPr>
          </a:p>
        </p:txBody>
      </p:sp>
      <p:pic>
        <p:nvPicPr>
          <p:cNvPr id="778" name="Picture 2" descr=""/>
          <p:cNvPicPr/>
          <p:nvPr/>
        </p:nvPicPr>
        <p:blipFill>
          <a:blip r:embed="rId3"/>
          <a:stretch/>
        </p:blipFill>
        <p:spPr>
          <a:xfrm>
            <a:off x="251640" y="2730240"/>
            <a:ext cx="5238360" cy="1821600"/>
          </a:xfrm>
          <a:prstGeom prst="rect">
            <a:avLst/>
          </a:prstGeom>
          <a:ln w="0">
            <a:noFill/>
          </a:ln>
        </p:spPr>
      </p:pic>
      <p:sp>
        <p:nvSpPr>
          <p:cNvPr id="779" name="CustomShape 5"/>
          <p:cNvSpPr/>
          <p:nvPr/>
        </p:nvSpPr>
        <p:spPr>
          <a:xfrm flipV="1" rot="5400000">
            <a:off x="2442600" y="234108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0" name="CustomShape 6"/>
          <p:cNvSpPr/>
          <p:nvPr/>
        </p:nvSpPr>
        <p:spPr>
          <a:xfrm>
            <a:off x="539640" y="3507840"/>
            <a:ext cx="4824000" cy="431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1" name="CustomShape 7"/>
          <p:cNvSpPr/>
          <p:nvPr/>
        </p:nvSpPr>
        <p:spPr>
          <a:xfrm>
            <a:off x="4267800" y="323100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點擊連結</a:t>
            </a:r>
            <a:endParaRPr b="0" lang="en-US" sz="1200" spc="-1" strike="noStrike">
              <a:latin typeface="Arial"/>
            </a:endParaRPr>
          </a:p>
        </p:txBody>
      </p:sp>
      <p:pic>
        <p:nvPicPr>
          <p:cNvPr id="782" name="圖片 13" descr=""/>
          <p:cNvPicPr/>
          <p:nvPr/>
        </p:nvPicPr>
        <p:blipFill>
          <a:blip r:embed="rId4"/>
          <a:srcRect l="63787" t="0" r="0" b="0"/>
          <a:stretch/>
        </p:blipFill>
        <p:spPr>
          <a:xfrm>
            <a:off x="6588360" y="1311840"/>
            <a:ext cx="2027160" cy="1168200"/>
          </a:xfrm>
          <a:prstGeom prst="rect">
            <a:avLst/>
          </a:prstGeom>
          <a:ln w="0">
            <a:noFill/>
          </a:ln>
        </p:spPr>
      </p:pic>
      <p:sp>
        <p:nvSpPr>
          <p:cNvPr id="783" name="CustomShape 8"/>
          <p:cNvSpPr/>
          <p:nvPr/>
        </p:nvSpPr>
        <p:spPr>
          <a:xfrm flipV="1" rot="20028600">
            <a:off x="5508000" y="2258640"/>
            <a:ext cx="984960" cy="3099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784" name="圖片 15" descr=""/>
          <p:cNvPicPr/>
          <p:nvPr/>
        </p:nvPicPr>
        <p:blipFill>
          <a:blip r:embed="rId5"/>
          <a:stretch/>
        </p:blipFill>
        <p:spPr>
          <a:xfrm>
            <a:off x="6780600" y="3369240"/>
            <a:ext cx="1642320" cy="1496160"/>
          </a:xfrm>
          <a:prstGeom prst="rect">
            <a:avLst/>
          </a:prstGeom>
          <a:ln w="0">
            <a:noFill/>
          </a:ln>
        </p:spPr>
      </p:pic>
      <p:sp>
        <p:nvSpPr>
          <p:cNvPr id="785" name="CustomShape 9"/>
          <p:cNvSpPr/>
          <p:nvPr/>
        </p:nvSpPr>
        <p:spPr>
          <a:xfrm flipV="1" rot="5400000">
            <a:off x="7407000" y="273096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6" name="CustomShape 10"/>
          <p:cNvSpPr/>
          <p:nvPr/>
        </p:nvSpPr>
        <p:spPr>
          <a:xfrm>
            <a:off x="6588360" y="1855800"/>
            <a:ext cx="1171080" cy="2062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7" name="CustomShape 11"/>
          <p:cNvSpPr/>
          <p:nvPr/>
        </p:nvSpPr>
        <p:spPr>
          <a:xfrm>
            <a:off x="6601680" y="2084040"/>
            <a:ext cx="777960" cy="21960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8" name="CustomShape 12"/>
          <p:cNvSpPr/>
          <p:nvPr/>
        </p:nvSpPr>
        <p:spPr>
          <a:xfrm>
            <a:off x="7444440" y="208404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送出新密碼</a:t>
            </a:r>
            <a:endParaRPr b="0" lang="en-US" sz="1200" spc="-1" strike="noStrike">
              <a:latin typeface="Arial"/>
            </a:endParaRPr>
          </a:p>
        </p:txBody>
      </p:sp>
      <p:sp>
        <p:nvSpPr>
          <p:cNvPr id="789" name="CustomShape 13"/>
          <p:cNvSpPr/>
          <p:nvPr/>
        </p:nvSpPr>
        <p:spPr>
          <a:xfrm>
            <a:off x="7812360" y="182700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設定新密碼</a:t>
            </a:r>
            <a:endParaRPr b="0" lang="en-US" sz="1200" spc="-1" strike="noStrike">
              <a:latin typeface="Arial"/>
            </a:endParaRPr>
          </a:p>
        </p:txBody>
      </p:sp>
      <p:sp>
        <p:nvSpPr>
          <p:cNvPr id="790" name="CustomShape 14"/>
          <p:cNvSpPr/>
          <p:nvPr/>
        </p:nvSpPr>
        <p:spPr>
          <a:xfrm>
            <a:off x="6747840" y="309240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登入頁面</a:t>
            </a:r>
            <a:endParaRPr b="0" lang="en-US" sz="1200" spc="-1" strike="noStrike">
              <a:latin typeface="Arial"/>
            </a:endParaRPr>
          </a:p>
        </p:txBody>
      </p:sp>
      <p:grpSp>
        <p:nvGrpSpPr>
          <p:cNvPr id="791" name="Group 15"/>
          <p:cNvGrpSpPr/>
          <p:nvPr/>
        </p:nvGrpSpPr>
        <p:grpSpPr>
          <a:xfrm>
            <a:off x="539640" y="555480"/>
            <a:ext cx="4350600" cy="705240"/>
            <a:chOff x="539640" y="555480"/>
            <a:chExt cx="4350600" cy="705240"/>
          </a:xfrm>
        </p:grpSpPr>
        <p:pic>
          <p:nvPicPr>
            <p:cNvPr id="792" name="图片 3" descr=""/>
            <p:cNvPicPr/>
            <p:nvPr/>
          </p:nvPicPr>
          <p:blipFill>
            <a:blip r:embed="rId6"/>
            <a:stretch/>
          </p:blipFill>
          <p:spPr>
            <a:xfrm>
              <a:off x="539640" y="555480"/>
              <a:ext cx="683640" cy="705240"/>
            </a:xfrm>
            <a:prstGeom prst="rect">
              <a:avLst/>
            </a:prstGeom>
            <a:ln w="0">
              <a:noFill/>
            </a:ln>
          </p:spPr>
        </p:pic>
        <p:sp>
          <p:nvSpPr>
            <p:cNvPr id="793" name="CustomShape 16"/>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四</a:t>
              </a:r>
              <a:endParaRPr b="0" lang="en-US" sz="2400" spc="-1" strike="noStrike">
                <a:latin typeface="Arial"/>
              </a:endParaRPr>
            </a:p>
          </p:txBody>
        </p:sp>
        <p:sp>
          <p:nvSpPr>
            <p:cNvPr id="794" name="CustomShape 17"/>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修改密碼</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5" name="圖片 10" descr=""/>
          <p:cNvPicPr/>
          <p:nvPr/>
        </p:nvPicPr>
        <p:blipFill>
          <a:blip r:embed="rId1"/>
          <a:stretch/>
        </p:blipFill>
        <p:spPr>
          <a:xfrm>
            <a:off x="755640" y="1662120"/>
            <a:ext cx="4377960" cy="3286800"/>
          </a:xfrm>
          <a:prstGeom prst="rect">
            <a:avLst/>
          </a:prstGeom>
          <a:ln w="0">
            <a:noFill/>
          </a:ln>
        </p:spPr>
      </p:pic>
      <p:pic>
        <p:nvPicPr>
          <p:cNvPr id="796" name="圖片 9" descr=""/>
          <p:cNvPicPr/>
          <p:nvPr/>
        </p:nvPicPr>
        <p:blipFill>
          <a:blip r:embed="rId2"/>
          <a:stretch/>
        </p:blipFill>
        <p:spPr>
          <a:xfrm>
            <a:off x="2195640" y="1203480"/>
            <a:ext cx="952200" cy="380520"/>
          </a:xfrm>
          <a:prstGeom prst="rect">
            <a:avLst/>
          </a:prstGeom>
          <a:ln w="0">
            <a:noFill/>
          </a:ln>
        </p:spPr>
      </p:pic>
      <p:sp>
        <p:nvSpPr>
          <p:cNvPr id="797" name="CustomShape 1"/>
          <p:cNvSpPr/>
          <p:nvPr/>
        </p:nvSpPr>
        <p:spPr>
          <a:xfrm>
            <a:off x="780480" y="2715840"/>
            <a:ext cx="141480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98" name="CustomShape 2"/>
          <p:cNvSpPr/>
          <p:nvPr/>
        </p:nvSpPr>
        <p:spPr>
          <a:xfrm>
            <a:off x="972000" y="2442240"/>
            <a:ext cx="10321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點選年月日</a:t>
            </a:r>
            <a:endParaRPr b="0" lang="en-US" sz="1200" spc="-1" strike="noStrike">
              <a:latin typeface="Arial"/>
            </a:endParaRPr>
          </a:p>
        </p:txBody>
      </p:sp>
      <p:sp>
        <p:nvSpPr>
          <p:cNvPr id="799" name="CustomShape 3"/>
          <p:cNvSpPr/>
          <p:nvPr/>
        </p:nvSpPr>
        <p:spPr>
          <a:xfrm>
            <a:off x="798840" y="3201840"/>
            <a:ext cx="2286000" cy="377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0" name="CustomShape 4"/>
          <p:cNvSpPr/>
          <p:nvPr/>
        </p:nvSpPr>
        <p:spPr>
          <a:xfrm>
            <a:off x="2211120" y="2937240"/>
            <a:ext cx="150948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輸入時</a:t>
            </a:r>
            <a:r>
              <a:rPr b="0" lang="en-US" sz="1200" spc="-1" strike="noStrike">
                <a:solidFill>
                  <a:srgbClr val="0000cc"/>
                </a:solidFill>
                <a:latin typeface="Calibri"/>
              </a:rPr>
              <a:t>(24</a:t>
            </a:r>
            <a:r>
              <a:rPr b="0" lang="zh-TW" sz="1200" spc="-1" strike="noStrike">
                <a:solidFill>
                  <a:srgbClr val="0000cc"/>
                </a:solidFill>
                <a:latin typeface="Calibri"/>
              </a:rPr>
              <a:t>小時制</a:t>
            </a:r>
            <a:r>
              <a:rPr b="0" lang="en-US" sz="1200" spc="-1" strike="noStrike">
                <a:solidFill>
                  <a:srgbClr val="0000cc"/>
                </a:solidFill>
                <a:latin typeface="Calibri"/>
              </a:rPr>
              <a:t>)</a:t>
            </a:r>
            <a:endParaRPr b="0" lang="en-US" sz="1200" spc="-1" strike="noStrike">
              <a:latin typeface="Arial"/>
            </a:endParaRPr>
          </a:p>
        </p:txBody>
      </p:sp>
      <p:sp>
        <p:nvSpPr>
          <p:cNvPr id="801" name="CustomShape 5"/>
          <p:cNvSpPr/>
          <p:nvPr/>
        </p:nvSpPr>
        <p:spPr>
          <a:xfrm>
            <a:off x="789480" y="3578400"/>
            <a:ext cx="541800" cy="289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2" name="CustomShape 6"/>
          <p:cNvSpPr/>
          <p:nvPr/>
        </p:nvSpPr>
        <p:spPr>
          <a:xfrm>
            <a:off x="1388880" y="3591000"/>
            <a:ext cx="105084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Calibri"/>
              </a:rPr>
              <a:t>下拉選性別</a:t>
            </a:r>
            <a:endParaRPr b="0" lang="en-US" sz="1200" spc="-1" strike="noStrike">
              <a:latin typeface="Arial"/>
            </a:endParaRPr>
          </a:p>
        </p:txBody>
      </p:sp>
      <p:pic>
        <p:nvPicPr>
          <p:cNvPr id="803" name="圖片 17" descr=""/>
          <p:cNvPicPr/>
          <p:nvPr/>
        </p:nvPicPr>
        <p:blipFill>
          <a:blip r:embed="rId3"/>
          <a:stretch/>
        </p:blipFill>
        <p:spPr>
          <a:xfrm>
            <a:off x="6017760" y="2233800"/>
            <a:ext cx="2950920" cy="2688480"/>
          </a:xfrm>
          <a:prstGeom prst="rect">
            <a:avLst/>
          </a:prstGeom>
          <a:ln w="0">
            <a:noFill/>
          </a:ln>
        </p:spPr>
      </p:pic>
      <p:sp>
        <p:nvSpPr>
          <p:cNvPr id="804" name="CustomShape 7"/>
          <p:cNvSpPr/>
          <p:nvPr/>
        </p:nvSpPr>
        <p:spPr>
          <a:xfrm>
            <a:off x="6031080" y="1817280"/>
            <a:ext cx="10155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zh-TW" sz="1200" spc="-1" strike="noStrike">
                <a:solidFill>
                  <a:srgbClr val="0000cc"/>
                </a:solidFill>
                <a:latin typeface="Adobe 楷体 Std R"/>
                <a:ea typeface="Adobe 楷体 Std R"/>
              </a:rPr>
              <a:t>登入頁面</a:t>
            </a:r>
            <a:endParaRPr b="0" lang="en-US" sz="1200" spc="-1" strike="noStrike">
              <a:latin typeface="Arial"/>
            </a:endParaRPr>
          </a:p>
        </p:txBody>
      </p:sp>
      <p:pic>
        <p:nvPicPr>
          <p:cNvPr id="805" name="圖片 19" descr=""/>
          <p:cNvPicPr/>
          <p:nvPr/>
        </p:nvPicPr>
        <p:blipFill>
          <a:blip r:embed="rId4"/>
          <a:stretch/>
        </p:blipFill>
        <p:spPr>
          <a:xfrm>
            <a:off x="7040160" y="1203480"/>
            <a:ext cx="780840" cy="399600"/>
          </a:xfrm>
          <a:prstGeom prst="rect">
            <a:avLst/>
          </a:prstGeom>
          <a:ln w="0">
            <a:noFill/>
          </a:ln>
        </p:spPr>
      </p:pic>
      <p:sp>
        <p:nvSpPr>
          <p:cNvPr id="806" name="CustomShape 8"/>
          <p:cNvSpPr/>
          <p:nvPr/>
        </p:nvSpPr>
        <p:spPr>
          <a:xfrm flipV="1" rot="5400000">
            <a:off x="7235640" y="174564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07" name="Group 9"/>
          <p:cNvGrpSpPr/>
          <p:nvPr/>
        </p:nvGrpSpPr>
        <p:grpSpPr>
          <a:xfrm>
            <a:off x="539640" y="555480"/>
            <a:ext cx="4350600" cy="705240"/>
            <a:chOff x="539640" y="555480"/>
            <a:chExt cx="4350600" cy="705240"/>
          </a:xfrm>
        </p:grpSpPr>
        <p:pic>
          <p:nvPicPr>
            <p:cNvPr id="808" name="图片 3" descr=""/>
            <p:cNvPicPr/>
            <p:nvPr/>
          </p:nvPicPr>
          <p:blipFill>
            <a:blip r:embed="rId5"/>
            <a:stretch/>
          </p:blipFill>
          <p:spPr>
            <a:xfrm>
              <a:off x="539640" y="555480"/>
              <a:ext cx="683640" cy="705240"/>
            </a:xfrm>
            <a:prstGeom prst="rect">
              <a:avLst/>
            </a:prstGeom>
            <a:ln w="0">
              <a:noFill/>
            </a:ln>
          </p:spPr>
        </p:pic>
        <p:sp>
          <p:nvSpPr>
            <p:cNvPr id="809" name="CustomShape 10"/>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六</a:t>
              </a:r>
              <a:endParaRPr b="0" lang="en-US" sz="2400" spc="-1" strike="noStrike">
                <a:latin typeface="Arial"/>
              </a:endParaRPr>
            </a:p>
          </p:txBody>
        </p:sp>
        <p:sp>
          <p:nvSpPr>
            <p:cNvPr id="810" name="CustomShape 11"/>
            <p:cNvSpPr/>
            <p:nvPr/>
          </p:nvSpPr>
          <p:spPr>
            <a:xfrm>
              <a:off x="1187640" y="627480"/>
              <a:ext cx="37026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修改資料及登出</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1"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812" name="CustomShape 1"/>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問題解決</a:t>
            </a:r>
            <a:endParaRPr b="0" lang="en-US" sz="4000" spc="-1" strike="noStrike">
              <a:latin typeface="Arial"/>
            </a:endParaRPr>
          </a:p>
        </p:txBody>
      </p:sp>
      <p:grpSp>
        <p:nvGrpSpPr>
          <p:cNvPr id="813" name="Group 2"/>
          <p:cNvGrpSpPr/>
          <p:nvPr/>
        </p:nvGrpSpPr>
        <p:grpSpPr>
          <a:xfrm>
            <a:off x="673200" y="609120"/>
            <a:ext cx="5877720" cy="729720"/>
            <a:chOff x="673200" y="609120"/>
            <a:chExt cx="5877720" cy="729720"/>
          </a:xfrm>
        </p:grpSpPr>
        <p:grpSp>
          <p:nvGrpSpPr>
            <p:cNvPr id="814" name="Group 3"/>
            <p:cNvGrpSpPr/>
            <p:nvPr/>
          </p:nvGrpSpPr>
          <p:grpSpPr>
            <a:xfrm>
              <a:off x="673200" y="772920"/>
              <a:ext cx="411120" cy="428400"/>
              <a:chOff x="673200" y="772920"/>
              <a:chExt cx="411120" cy="428400"/>
            </a:xfrm>
          </p:grpSpPr>
          <p:pic>
            <p:nvPicPr>
              <p:cNvPr id="815" name="图片 3" descr=""/>
              <p:cNvPicPr/>
              <p:nvPr/>
            </p:nvPicPr>
            <p:blipFill>
              <a:blip r:embed="rId2"/>
              <a:stretch/>
            </p:blipFill>
            <p:spPr>
              <a:xfrm>
                <a:off x="673200" y="778680"/>
                <a:ext cx="411120" cy="422640"/>
              </a:xfrm>
              <a:prstGeom prst="rect">
                <a:avLst/>
              </a:prstGeom>
              <a:ln w="0">
                <a:noFill/>
              </a:ln>
            </p:spPr>
          </p:pic>
          <p:sp>
            <p:nvSpPr>
              <p:cNvPr id="816" name="CustomShape 4"/>
              <p:cNvSpPr/>
              <p:nvPr/>
            </p:nvSpPr>
            <p:spPr>
              <a:xfrm>
                <a:off x="743400" y="7729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817" name="CustomShape 5"/>
            <p:cNvSpPr/>
            <p:nvPr/>
          </p:nvSpPr>
          <p:spPr>
            <a:xfrm>
              <a:off x="1046880" y="609120"/>
              <a:ext cx="5504040" cy="729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抓取八字算命資料時</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由於資料項目眾多</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如果還要自己設版面</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再套用所有資料必須花費較多時間</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直接將擷取網站資料含版面設計來渲染網頁</a:t>
              </a:r>
              <a:r>
                <a:rPr b="1" lang="en-US" sz="1400" spc="-1" strike="noStrike">
                  <a:solidFill>
                    <a:srgbClr val="0000cc"/>
                  </a:solidFill>
                  <a:latin typeface="Adobe 楷体 Std R"/>
                  <a:ea typeface="Adobe 楷体 Std R"/>
                </a:rPr>
                <a:t>.</a:t>
              </a:r>
              <a:endParaRPr b="0" lang="en-US" sz="1400" spc="-1" strike="noStrike">
                <a:latin typeface="Arial"/>
              </a:endParaRPr>
            </a:p>
          </p:txBody>
        </p:sp>
      </p:grpSp>
      <p:grpSp>
        <p:nvGrpSpPr>
          <p:cNvPr id="818" name="Group 6"/>
          <p:cNvGrpSpPr/>
          <p:nvPr/>
        </p:nvGrpSpPr>
        <p:grpSpPr>
          <a:xfrm>
            <a:off x="673560" y="1329120"/>
            <a:ext cx="5933880" cy="942840"/>
            <a:chOff x="673560" y="1329120"/>
            <a:chExt cx="5933880" cy="942840"/>
          </a:xfrm>
        </p:grpSpPr>
        <p:grpSp>
          <p:nvGrpSpPr>
            <p:cNvPr id="819" name="Group 7"/>
            <p:cNvGrpSpPr/>
            <p:nvPr/>
          </p:nvGrpSpPr>
          <p:grpSpPr>
            <a:xfrm>
              <a:off x="673560" y="1492920"/>
              <a:ext cx="411120" cy="428400"/>
              <a:chOff x="673560" y="1492920"/>
              <a:chExt cx="411120" cy="428400"/>
            </a:xfrm>
          </p:grpSpPr>
          <p:pic>
            <p:nvPicPr>
              <p:cNvPr id="820" name="图片 3" descr=""/>
              <p:cNvPicPr/>
              <p:nvPr/>
            </p:nvPicPr>
            <p:blipFill>
              <a:blip r:embed="rId3"/>
              <a:stretch/>
            </p:blipFill>
            <p:spPr>
              <a:xfrm>
                <a:off x="673560" y="1498680"/>
                <a:ext cx="411120" cy="422640"/>
              </a:xfrm>
              <a:prstGeom prst="rect">
                <a:avLst/>
              </a:prstGeom>
              <a:ln w="0">
                <a:noFill/>
              </a:ln>
            </p:spPr>
          </p:pic>
          <p:sp>
            <p:nvSpPr>
              <p:cNvPr id="821" name="CustomShape 8"/>
              <p:cNvSpPr/>
              <p:nvPr/>
            </p:nvSpPr>
            <p:spPr>
              <a:xfrm>
                <a:off x="743760" y="14929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822" name="CustomShape 9"/>
            <p:cNvSpPr/>
            <p:nvPr/>
          </p:nvSpPr>
          <p:spPr>
            <a:xfrm>
              <a:off x="1275840" y="1329120"/>
              <a:ext cx="5331600" cy="9428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擷取網站直接渲染</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但還需移除顯示相關參考網站的部分訊息</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在使用文字的</a:t>
              </a:r>
              <a:r>
                <a:rPr b="1" lang="en-US" sz="1400" spc="-1" strike="noStrike">
                  <a:solidFill>
                    <a:srgbClr val="000000"/>
                  </a:solidFill>
                  <a:latin typeface="Adobe 楷体 Std R"/>
                  <a:ea typeface="Adobe 楷体 Std R"/>
                </a:rPr>
                <a:t>replace</a:t>
              </a:r>
              <a:r>
                <a:rPr b="1" lang="zh-TW" sz="1400" spc="-1" strike="noStrike">
                  <a:solidFill>
                    <a:srgbClr val="000000"/>
                  </a:solidFill>
                  <a:latin typeface="Adobe 楷体 Std R"/>
                  <a:ea typeface="Adobe 楷体 Std R"/>
                </a:rPr>
                <a:t>的指令時無法將其消除</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套用</a:t>
              </a:r>
              <a:r>
                <a:rPr b="1" lang="en-US" sz="1400" spc="-1" strike="noStrike">
                  <a:solidFill>
                    <a:srgbClr val="0000cc"/>
                  </a:solidFill>
                  <a:latin typeface="Adobe 楷体 Std R"/>
                  <a:ea typeface="Adobe 楷体 Std R"/>
                </a:rPr>
                <a:t>re</a:t>
              </a:r>
              <a:r>
                <a:rPr b="1" lang="zh-TW" sz="1400" spc="-1" strike="noStrike">
                  <a:solidFill>
                    <a:srgbClr val="0000cc"/>
                  </a:solidFill>
                  <a:latin typeface="Adobe 楷体 Std R"/>
                  <a:ea typeface="Adobe 楷体 Std R"/>
                </a:rPr>
                <a:t>模組的</a:t>
              </a:r>
              <a:r>
                <a:rPr b="1" lang="en-US" sz="1400" spc="-1" strike="noStrike">
                  <a:solidFill>
                    <a:srgbClr val="0000cc"/>
                  </a:solidFill>
                  <a:latin typeface="Adobe 楷体 Std R"/>
                  <a:ea typeface="Adobe 楷体 Std R"/>
                </a:rPr>
                <a:t>pattern = re.compile</a:t>
              </a:r>
              <a:r>
                <a:rPr b="1" lang="zh-TW" sz="1400" spc="-1" strike="noStrike">
                  <a:solidFill>
                    <a:srgbClr val="0000cc"/>
                  </a:solidFill>
                  <a:latin typeface="Adobe 楷体 Std R"/>
                  <a:ea typeface="Adobe 楷体 Std R"/>
                </a:rPr>
                <a:t>的正則表示方式來代表需取代</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之內容</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再</a:t>
              </a:r>
              <a:r>
                <a:rPr b="1" lang="en-US" sz="1400" spc="-1" strike="noStrike">
                  <a:solidFill>
                    <a:srgbClr val="0000cc"/>
                  </a:solidFill>
                  <a:latin typeface="Adobe 楷体 Std R"/>
                  <a:ea typeface="Adobe 楷体 Std R"/>
                </a:rPr>
                <a:t>pattern.sub(‘’,main_str)</a:t>
              </a:r>
              <a:r>
                <a:rPr b="1" lang="zh-TW" sz="1400" spc="-1" strike="noStrike">
                  <a:solidFill>
                    <a:srgbClr val="0000cc"/>
                  </a:solidFill>
                  <a:latin typeface="Adobe 楷体 Std R"/>
                  <a:ea typeface="Adobe 楷体 Std R"/>
                </a:rPr>
                <a:t>讓空白將其取代</a:t>
              </a:r>
              <a:r>
                <a:rPr b="1" lang="en-US" sz="1400" spc="-1" strike="noStrike">
                  <a:solidFill>
                    <a:srgbClr val="0000cc"/>
                  </a:solidFill>
                  <a:latin typeface="Adobe 楷体 Std R"/>
                  <a:ea typeface="Adobe 楷体 Std R"/>
                </a:rPr>
                <a:t>.</a:t>
              </a:r>
              <a:endParaRPr b="0" lang="en-US" sz="1400" spc="-1" strike="noStrike">
                <a:latin typeface="Arial"/>
              </a:endParaRPr>
            </a:p>
          </p:txBody>
        </p:sp>
      </p:grpSp>
      <p:pic>
        <p:nvPicPr>
          <p:cNvPr id="823" name="Picture 2" descr=""/>
          <p:cNvPicPr/>
          <p:nvPr/>
        </p:nvPicPr>
        <p:blipFill>
          <a:blip r:embed="rId4"/>
          <a:stretch/>
        </p:blipFill>
        <p:spPr>
          <a:xfrm>
            <a:off x="6568200" y="771480"/>
            <a:ext cx="2468160" cy="1582560"/>
          </a:xfrm>
          <a:prstGeom prst="rect">
            <a:avLst/>
          </a:prstGeom>
          <a:ln w="0">
            <a:noFill/>
          </a:ln>
        </p:spPr>
      </p:pic>
      <p:pic>
        <p:nvPicPr>
          <p:cNvPr id="824" name="Picture 3" descr=""/>
          <p:cNvPicPr/>
          <p:nvPr/>
        </p:nvPicPr>
        <p:blipFill>
          <a:blip r:embed="rId5"/>
          <a:stretch/>
        </p:blipFill>
        <p:spPr>
          <a:xfrm>
            <a:off x="6577920" y="2418480"/>
            <a:ext cx="2458080" cy="1377000"/>
          </a:xfrm>
          <a:prstGeom prst="rect">
            <a:avLst/>
          </a:prstGeom>
          <a:ln w="0">
            <a:noFill/>
          </a:ln>
        </p:spPr>
      </p:pic>
      <p:sp>
        <p:nvSpPr>
          <p:cNvPr id="825" name="CustomShape 10"/>
          <p:cNvSpPr/>
          <p:nvPr/>
        </p:nvSpPr>
        <p:spPr>
          <a:xfrm>
            <a:off x="6577920" y="2136240"/>
            <a:ext cx="122400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26" name="CustomShape 11"/>
          <p:cNvSpPr/>
          <p:nvPr/>
        </p:nvSpPr>
        <p:spPr>
          <a:xfrm>
            <a:off x="6310440" y="2134440"/>
            <a:ext cx="215640" cy="210960"/>
          </a:xfrm>
          <a:prstGeom prst="ellipse">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0000cc"/>
                </a:solidFill>
                <a:latin typeface="Calibri"/>
              </a:rPr>
              <a:t>2</a:t>
            </a:r>
            <a:endParaRPr b="0" lang="en-US" sz="1800" spc="-1" strike="noStrike">
              <a:latin typeface="Arial"/>
            </a:endParaRPr>
          </a:p>
        </p:txBody>
      </p:sp>
      <p:pic>
        <p:nvPicPr>
          <p:cNvPr id="827" name="Picture 6" descr=""/>
          <p:cNvPicPr/>
          <p:nvPr/>
        </p:nvPicPr>
        <p:blipFill>
          <a:blip r:embed="rId6"/>
          <a:stretch/>
        </p:blipFill>
        <p:spPr>
          <a:xfrm>
            <a:off x="2239560" y="3423960"/>
            <a:ext cx="4800240" cy="1523520"/>
          </a:xfrm>
          <a:prstGeom prst="rect">
            <a:avLst/>
          </a:prstGeom>
          <a:ln w="0">
            <a:noFill/>
          </a:ln>
        </p:spPr>
      </p:pic>
      <p:grpSp>
        <p:nvGrpSpPr>
          <p:cNvPr id="828" name="Group 12"/>
          <p:cNvGrpSpPr/>
          <p:nvPr/>
        </p:nvGrpSpPr>
        <p:grpSpPr>
          <a:xfrm>
            <a:off x="673560" y="2337840"/>
            <a:ext cx="6113880" cy="942840"/>
            <a:chOff x="673560" y="2337840"/>
            <a:chExt cx="6113880" cy="942840"/>
          </a:xfrm>
        </p:grpSpPr>
        <p:grpSp>
          <p:nvGrpSpPr>
            <p:cNvPr id="829" name="Group 13"/>
            <p:cNvGrpSpPr/>
            <p:nvPr/>
          </p:nvGrpSpPr>
          <p:grpSpPr>
            <a:xfrm>
              <a:off x="673560" y="2501640"/>
              <a:ext cx="411120" cy="428400"/>
              <a:chOff x="673560" y="2501640"/>
              <a:chExt cx="411120" cy="428400"/>
            </a:xfrm>
          </p:grpSpPr>
          <p:pic>
            <p:nvPicPr>
              <p:cNvPr id="830" name="图片 3" descr=""/>
              <p:cNvPicPr/>
              <p:nvPr/>
            </p:nvPicPr>
            <p:blipFill>
              <a:blip r:embed="rId7"/>
              <a:stretch/>
            </p:blipFill>
            <p:spPr>
              <a:xfrm>
                <a:off x="673560" y="2507400"/>
                <a:ext cx="411120" cy="422640"/>
              </a:xfrm>
              <a:prstGeom prst="rect">
                <a:avLst/>
              </a:prstGeom>
              <a:ln w="0">
                <a:noFill/>
              </a:ln>
            </p:spPr>
          </p:pic>
          <p:sp>
            <p:nvSpPr>
              <p:cNvPr id="831" name="CustomShape 14"/>
              <p:cNvSpPr/>
              <p:nvPr/>
            </p:nvSpPr>
            <p:spPr>
              <a:xfrm>
                <a:off x="743760" y="250164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3</a:t>
                </a:r>
                <a:endParaRPr b="0" lang="en-US" sz="1800" spc="-1" strike="noStrike">
                  <a:latin typeface="Arial"/>
                </a:endParaRPr>
              </a:p>
            </p:txBody>
          </p:sp>
        </p:grpSp>
        <p:sp>
          <p:nvSpPr>
            <p:cNvPr id="832" name="CustomShape 15"/>
            <p:cNvSpPr/>
            <p:nvPr/>
          </p:nvSpPr>
          <p:spPr>
            <a:xfrm>
              <a:off x="944280" y="2337840"/>
              <a:ext cx="5843160" cy="9428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原想是將擷取網站版面全存至</a:t>
              </a:r>
              <a:r>
                <a:rPr b="1" lang="en-US" sz="1400" spc="-1" strike="noStrike">
                  <a:solidFill>
                    <a:srgbClr val="000000"/>
                  </a:solidFill>
                  <a:latin typeface="Adobe 楷体 Std R"/>
                  <a:ea typeface="Adobe 楷体 Std R"/>
                </a:rPr>
                <a:t>firebase,</a:t>
              </a:r>
              <a:r>
                <a:rPr b="1" lang="zh-TW" sz="1400" spc="-1" strike="noStrike">
                  <a:solidFill>
                    <a:srgbClr val="000000"/>
                  </a:solidFill>
                  <a:latin typeface="Adobe 楷体 Std R"/>
                  <a:ea typeface="Adobe 楷体 Std R"/>
                </a:rPr>
                <a:t>再由</a:t>
              </a:r>
              <a:r>
                <a:rPr b="1" lang="en-US" sz="1400" spc="-1" strike="noStrike">
                  <a:solidFill>
                    <a:srgbClr val="000000"/>
                  </a:solidFill>
                  <a:latin typeface="Adobe 楷体 Std R"/>
                  <a:ea typeface="Adobe 楷体 Std R"/>
                </a:rPr>
                <a:t>firebase</a:t>
              </a:r>
              <a:r>
                <a:rPr b="1" lang="zh-TW" sz="1400" spc="-1" strike="noStrike">
                  <a:solidFill>
                    <a:srgbClr val="000000"/>
                  </a:solidFill>
                  <a:latin typeface="Adobe 楷体 Std R"/>
                  <a:ea typeface="Adobe 楷体 Std R"/>
                </a:rPr>
                <a:t>資料庫中讀</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取</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但由於資料數量過多</a:t>
              </a:r>
              <a:r>
                <a:rPr b="1" lang="en-US" sz="1400" spc="-1" strike="noStrike">
                  <a:solidFill>
                    <a:srgbClr val="000000"/>
                  </a:solidFill>
                  <a:latin typeface="Adobe 楷体 Std R"/>
                  <a:ea typeface="Adobe 楷体 Std R"/>
                </a:rPr>
                <a:t>(</a:t>
              </a:r>
              <a:r>
                <a:rPr b="1" lang="zh-TW" sz="1400" spc="-1" strike="noStrike">
                  <a:solidFill>
                    <a:srgbClr val="000000"/>
                  </a:solidFill>
                  <a:latin typeface="Adobe 楷体 Std R"/>
                  <a:ea typeface="Adobe 楷体 Std R"/>
                </a:rPr>
                <a:t>超過</a:t>
              </a:r>
              <a:r>
                <a:rPr b="1" lang="en-US" sz="1400" spc="-1" strike="noStrike">
                  <a:solidFill>
                    <a:srgbClr val="000000"/>
                  </a:solidFill>
                  <a:latin typeface="Adobe 楷体 Std R"/>
                  <a:ea typeface="Adobe 楷体 Std R"/>
                </a:rPr>
                <a:t>firebase</a:t>
              </a:r>
              <a:r>
                <a:rPr b="1" lang="zh-TW" sz="1400" spc="-1" strike="noStrike">
                  <a:solidFill>
                    <a:srgbClr val="000000"/>
                  </a:solidFill>
                  <a:latin typeface="Adobe 楷体 Std R"/>
                  <a:ea typeface="Adobe 楷体 Std R"/>
                </a:rPr>
                <a:t>免費空間</a:t>
              </a:r>
              <a:r>
                <a:rPr b="1" lang="en-US" sz="1400" spc="-1" strike="noStrike">
                  <a:solidFill>
                    <a:srgbClr val="000000"/>
                  </a:solidFill>
                  <a:latin typeface="Adobe 楷体 Std R"/>
                  <a:ea typeface="Adobe 楷体 Std R"/>
                </a:rPr>
                <a:t>)</a:t>
              </a:r>
              <a:r>
                <a:rPr b="1" lang="zh-TW" sz="1400" spc="-1" strike="noStrike">
                  <a:solidFill>
                    <a:srgbClr val="000000"/>
                  </a:solidFill>
                  <a:latin typeface="Adobe 楷体 Std R"/>
                  <a:ea typeface="Adobe 楷体 Std R"/>
                </a:rPr>
                <a:t>且讀取效益太差</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改以每次擷取使用者查詢時</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再將資料庫基本訊息</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送至算命網再</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做擷取及渲染網頁</a:t>
              </a:r>
              <a:r>
                <a:rPr b="1" lang="en-US" sz="1400" spc="-1" strike="noStrike">
                  <a:solidFill>
                    <a:srgbClr val="0000cc"/>
                  </a:solidFill>
                  <a:latin typeface="Adobe 楷体 Std R"/>
                  <a:ea typeface="Adobe 楷体 Std R"/>
                </a:rPr>
                <a:t>.</a:t>
              </a:r>
              <a:endParaRPr b="0" lang="en-US" sz="1400" spc="-1" strike="noStrike">
                <a:latin typeface="Arial"/>
              </a:endParaRPr>
            </a:p>
          </p:txBody>
        </p:sp>
      </p:grpSp>
      <p:sp>
        <p:nvSpPr>
          <p:cNvPr id="833" name="CustomShape 16"/>
          <p:cNvSpPr/>
          <p:nvPr/>
        </p:nvSpPr>
        <p:spPr>
          <a:xfrm>
            <a:off x="1148040" y="3423960"/>
            <a:ext cx="1084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cc"/>
                </a:solidFill>
                <a:latin typeface="Adobe 楷体 Std R"/>
                <a:ea typeface="Adobe 楷体 Std R"/>
              </a:rPr>
              <a:t>Firebase</a:t>
            </a:r>
            <a:r>
              <a:rPr b="1" lang="zh-TW" sz="1200" spc="-1" strike="noStrike">
                <a:solidFill>
                  <a:srgbClr val="0000cc"/>
                </a:solidFill>
                <a:latin typeface="Adobe 楷体 Std R"/>
                <a:ea typeface="Adobe 楷体 Std R"/>
              </a:rPr>
              <a:t>規則</a:t>
            </a:r>
            <a:r>
              <a:rPr b="1" lang="en-US" sz="1200" spc="-1" strike="noStrike">
                <a:solidFill>
                  <a:srgbClr val="0000cc"/>
                </a:solidFill>
                <a:latin typeface="Adobe 楷体 Std R"/>
                <a:ea typeface="Adobe 楷体 Std R"/>
              </a:rPr>
              <a: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4" name="Picture 5" descr=""/>
          <p:cNvPicPr/>
          <p:nvPr/>
        </p:nvPicPr>
        <p:blipFill>
          <a:blip r:embed="rId1"/>
          <a:stretch/>
        </p:blipFill>
        <p:spPr>
          <a:xfrm>
            <a:off x="746640" y="1485720"/>
            <a:ext cx="3609000" cy="2712960"/>
          </a:xfrm>
          <a:prstGeom prst="rect">
            <a:avLst/>
          </a:prstGeom>
          <a:ln w="0">
            <a:noFill/>
          </a:ln>
        </p:spPr>
      </p:pic>
      <p:pic>
        <p:nvPicPr>
          <p:cNvPr id="835" name="Picture 4" descr=""/>
          <p:cNvPicPr/>
          <p:nvPr/>
        </p:nvPicPr>
        <p:blipFill>
          <a:blip r:embed="rId2"/>
          <a:stretch/>
        </p:blipFill>
        <p:spPr>
          <a:xfrm>
            <a:off x="4860000" y="1525320"/>
            <a:ext cx="4173120" cy="2563200"/>
          </a:xfrm>
          <a:prstGeom prst="rect">
            <a:avLst/>
          </a:prstGeom>
          <a:ln w="0">
            <a:noFill/>
          </a:ln>
        </p:spPr>
      </p:pic>
      <p:sp>
        <p:nvSpPr>
          <p:cNvPr id="836" name="CustomShape 1"/>
          <p:cNvSpPr/>
          <p:nvPr/>
        </p:nvSpPr>
        <p:spPr>
          <a:xfrm>
            <a:off x="746640" y="3981240"/>
            <a:ext cx="83268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37" name="Group 2"/>
          <p:cNvGrpSpPr/>
          <p:nvPr/>
        </p:nvGrpSpPr>
        <p:grpSpPr>
          <a:xfrm>
            <a:off x="666360" y="555480"/>
            <a:ext cx="5963040" cy="942840"/>
            <a:chOff x="666360" y="555480"/>
            <a:chExt cx="5963040" cy="942840"/>
          </a:xfrm>
        </p:grpSpPr>
        <p:grpSp>
          <p:nvGrpSpPr>
            <p:cNvPr id="838" name="Group 3"/>
            <p:cNvGrpSpPr/>
            <p:nvPr/>
          </p:nvGrpSpPr>
          <p:grpSpPr>
            <a:xfrm>
              <a:off x="666360" y="719640"/>
              <a:ext cx="411120" cy="428040"/>
              <a:chOff x="666360" y="719640"/>
              <a:chExt cx="411120" cy="428040"/>
            </a:xfrm>
          </p:grpSpPr>
          <p:pic>
            <p:nvPicPr>
              <p:cNvPr id="839" name="图片 3" descr=""/>
              <p:cNvPicPr/>
              <p:nvPr/>
            </p:nvPicPr>
            <p:blipFill>
              <a:blip r:embed="rId3"/>
              <a:stretch/>
            </p:blipFill>
            <p:spPr>
              <a:xfrm>
                <a:off x="666360" y="725040"/>
                <a:ext cx="411120" cy="422640"/>
              </a:xfrm>
              <a:prstGeom prst="rect">
                <a:avLst/>
              </a:prstGeom>
              <a:ln w="0">
                <a:noFill/>
              </a:ln>
            </p:spPr>
          </p:pic>
          <p:sp>
            <p:nvSpPr>
              <p:cNvPr id="840" name="CustomShape 4"/>
              <p:cNvSpPr/>
              <p:nvPr/>
            </p:nvSpPr>
            <p:spPr>
              <a:xfrm>
                <a:off x="736560" y="71964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4</a:t>
                </a:r>
                <a:endParaRPr b="0" lang="en-US" sz="1800" spc="-1" strike="noStrike">
                  <a:latin typeface="Arial"/>
                </a:endParaRPr>
              </a:p>
            </p:txBody>
          </p:sp>
        </p:grpSp>
        <p:sp>
          <p:nvSpPr>
            <p:cNvPr id="841" name="CustomShape 5"/>
            <p:cNvSpPr/>
            <p:nvPr/>
          </p:nvSpPr>
          <p:spPr>
            <a:xfrm>
              <a:off x="1108080" y="555480"/>
              <a:ext cx="5521320" cy="9428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於</a:t>
              </a:r>
              <a:r>
                <a:rPr b="1" lang="en-US" sz="1400" spc="-1" strike="noStrike">
                  <a:solidFill>
                    <a:srgbClr val="000000"/>
                  </a:solidFill>
                  <a:latin typeface="Adobe 楷体 Std R"/>
                  <a:ea typeface="Adobe 楷体 Std R"/>
                </a:rPr>
                <a:t>Goodinfo </a:t>
              </a:r>
              <a:r>
                <a:rPr b="1" lang="zh-TW" sz="1400" spc="-1" strike="noStrike">
                  <a:solidFill>
                    <a:srgbClr val="000000"/>
                  </a:solidFill>
                  <a:latin typeface="Adobe 楷体 Std R"/>
                  <a:ea typeface="Adobe 楷体 Std R"/>
                </a:rPr>
                <a:t>抓取</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資料時發現有些公司的單季</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資料不足</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如部分公司僅有</a:t>
              </a:r>
              <a:r>
                <a:rPr b="1" lang="en-US" sz="1400" spc="-1" strike="noStrike">
                  <a:solidFill>
                    <a:srgbClr val="000000"/>
                  </a:solidFill>
                  <a:latin typeface="Adobe 楷体 Std R"/>
                  <a:ea typeface="Adobe 楷体 Std R"/>
                </a:rPr>
                <a:t>Q2</a:t>
              </a:r>
              <a:r>
                <a:rPr b="1" lang="zh-TW" sz="1400" spc="-1" strike="noStrike">
                  <a:solidFill>
                    <a:srgbClr val="000000"/>
                  </a:solidFill>
                  <a:latin typeface="Adobe 楷体 Std R"/>
                  <a:ea typeface="Adobe 楷体 Std R"/>
                </a:rPr>
                <a:t>和</a:t>
              </a:r>
              <a:r>
                <a:rPr b="1" lang="en-US" sz="1400" spc="-1" strike="noStrike">
                  <a:solidFill>
                    <a:srgbClr val="000000"/>
                  </a:solidFill>
                  <a:latin typeface="Adobe 楷体 Std R"/>
                  <a:ea typeface="Adobe 楷体 Std R"/>
                </a:rPr>
                <a:t>Q4</a:t>
              </a:r>
              <a:r>
                <a:rPr b="1" lang="zh-TW" sz="1400" spc="-1" strike="noStrike">
                  <a:solidFill>
                    <a:srgbClr val="000000"/>
                  </a:solidFill>
                  <a:latin typeface="Adobe 楷体 Std R"/>
                  <a:ea typeface="Adobe 楷体 Std R"/>
                </a:rPr>
                <a:t>所以無單季</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資料</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套用</a:t>
              </a:r>
              <a:r>
                <a:rPr b="1" lang="en-US" sz="1400" spc="-1" strike="noStrike">
                  <a:solidFill>
                    <a:srgbClr val="0000cc"/>
                  </a:solidFill>
                  <a:latin typeface="Adobe 楷体 Std R"/>
                  <a:ea typeface="Adobe 楷体 Std R"/>
                </a:rPr>
                <a:t>re</a:t>
              </a:r>
              <a:r>
                <a:rPr b="1" lang="zh-TW" sz="1400" spc="-1" strike="noStrike">
                  <a:solidFill>
                    <a:srgbClr val="0000cc"/>
                  </a:solidFill>
                  <a:latin typeface="Adobe 楷体 Std R"/>
                  <a:ea typeface="Adobe 楷体 Std R"/>
                </a:rPr>
                <a:t>模組的</a:t>
              </a:r>
              <a:r>
                <a:rPr b="1" lang="en-US" sz="1400" spc="-1" strike="noStrike">
                  <a:solidFill>
                    <a:srgbClr val="0000cc"/>
                  </a:solidFill>
                  <a:latin typeface="Adobe 楷体 Std R"/>
                  <a:ea typeface="Adobe 楷体 Std R"/>
                </a:rPr>
                <a:t>pattern = re.compile</a:t>
              </a:r>
              <a:r>
                <a:rPr b="1" lang="zh-TW" sz="1400" spc="-1" strike="noStrike">
                  <a:solidFill>
                    <a:srgbClr val="0000cc"/>
                  </a:solidFill>
                  <a:latin typeface="Adobe 楷体 Std R"/>
                  <a:ea typeface="Adobe 楷体 Std R"/>
                </a:rPr>
                <a:t>的正則表示方式來代表需取代</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之內容</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再</a:t>
              </a:r>
              <a:r>
                <a:rPr b="1" lang="en-US" sz="1400" spc="-1" strike="noStrike">
                  <a:solidFill>
                    <a:srgbClr val="0000cc"/>
                  </a:solidFill>
                  <a:latin typeface="Adobe 楷体 Std R"/>
                  <a:ea typeface="Adobe 楷体 Std R"/>
                </a:rPr>
                <a:t>pattern.sub(‘’,main_str)</a:t>
              </a:r>
              <a:r>
                <a:rPr b="1" lang="zh-TW" sz="1400" spc="-1" strike="noStrike">
                  <a:solidFill>
                    <a:srgbClr val="0000cc"/>
                  </a:solidFill>
                  <a:latin typeface="Adobe 楷体 Std R"/>
                  <a:ea typeface="Adobe 楷体 Std R"/>
                </a:rPr>
                <a:t>讓空白將其取代</a:t>
              </a:r>
              <a:r>
                <a:rPr b="1" lang="en-US" sz="1400" spc="-1" strike="noStrike">
                  <a:solidFill>
                    <a:srgbClr val="0000cc"/>
                  </a:solidFill>
                  <a:latin typeface="Adobe 楷体 Std R"/>
                  <a:ea typeface="Adobe 楷体 Std R"/>
                </a:rPr>
                <a:t>.</a:t>
              </a:r>
              <a:endParaRPr b="0" lang="en-US" sz="1400" spc="-1" strike="noStrike">
                <a:latin typeface="Arial"/>
              </a:endParaRPr>
            </a:p>
          </p:txBody>
        </p:sp>
      </p:grpSp>
      <p:sp>
        <p:nvSpPr>
          <p:cNvPr id="842" name="CustomShape 6"/>
          <p:cNvSpPr/>
          <p:nvPr/>
        </p:nvSpPr>
        <p:spPr>
          <a:xfrm>
            <a:off x="5511960" y="1729800"/>
            <a:ext cx="486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00"/>
                </a:solidFill>
                <a:latin typeface="Calibri"/>
              </a:rPr>
              <a:t>單季</a:t>
            </a:r>
            <a:endParaRPr b="0" lang="en-US" sz="1200" spc="-1" strike="noStrike">
              <a:latin typeface="Arial"/>
            </a:endParaRPr>
          </a:p>
        </p:txBody>
      </p:sp>
      <p:sp>
        <p:nvSpPr>
          <p:cNvPr id="843" name="CustomShape 7"/>
          <p:cNvSpPr/>
          <p:nvPr/>
        </p:nvSpPr>
        <p:spPr>
          <a:xfrm>
            <a:off x="1336320" y="1702800"/>
            <a:ext cx="486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00"/>
                </a:solidFill>
                <a:latin typeface="Calibri"/>
              </a:rPr>
              <a:t>累季</a:t>
            </a:r>
            <a:endParaRPr b="0" lang="en-US" sz="1200" spc="-1" strike="noStrike">
              <a:latin typeface="Arial"/>
            </a:endParaRPr>
          </a:p>
        </p:txBody>
      </p:sp>
      <p:sp>
        <p:nvSpPr>
          <p:cNvPr id="844" name="CustomShape 8"/>
          <p:cNvSpPr/>
          <p:nvPr/>
        </p:nvSpPr>
        <p:spPr>
          <a:xfrm>
            <a:off x="4861800" y="2022840"/>
            <a:ext cx="1005840" cy="409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45" name="CustomShape 9"/>
          <p:cNvSpPr/>
          <p:nvPr/>
        </p:nvSpPr>
        <p:spPr>
          <a:xfrm flipV="1">
            <a:off x="1579680" y="2227320"/>
            <a:ext cx="3282120" cy="1861920"/>
          </a:xfrm>
          <a:custGeom>
            <a:avLst/>
            <a:gdLst/>
            <a:ahLst/>
            <a:rect l="l" t="t" r="r" b="b"/>
            <a:pathLst>
              <a:path w="21600" h="21600">
                <a:moveTo>
                  <a:pt x="0" y="0"/>
                </a:moveTo>
                <a:lnTo>
                  <a:pt x="21600" y="21600"/>
                </a:lnTo>
              </a:path>
            </a:pathLst>
          </a:custGeom>
          <a:noFill/>
          <a:ln w="19050">
            <a:solidFill>
              <a:srgbClr val="0000cc"/>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846" name="CustomShape 10"/>
          <p:cNvSpPr/>
          <p:nvPr/>
        </p:nvSpPr>
        <p:spPr>
          <a:xfrm>
            <a:off x="4664520" y="2432880"/>
            <a:ext cx="1400400" cy="272880"/>
          </a:xfrm>
          <a:prstGeom prst="rect">
            <a:avLst/>
          </a:prstGeom>
          <a:solidFill>
            <a:schemeClr val="bg1"/>
          </a:solidFill>
          <a:ln w="0">
            <a:solidFill>
              <a:srgbClr val="0000cc"/>
            </a:solid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00"/>
                </a:solidFill>
                <a:latin typeface="Calibri"/>
              </a:rPr>
              <a:t>無股東權益報酬率</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7" name="Picture 2" descr=""/>
          <p:cNvPicPr/>
          <p:nvPr/>
        </p:nvPicPr>
        <p:blipFill>
          <a:blip r:embed="rId1"/>
          <a:stretch/>
        </p:blipFill>
        <p:spPr>
          <a:xfrm>
            <a:off x="1065240" y="1584720"/>
            <a:ext cx="6963480" cy="643680"/>
          </a:xfrm>
          <a:prstGeom prst="rect">
            <a:avLst/>
          </a:prstGeom>
          <a:ln w="0">
            <a:noFill/>
          </a:ln>
        </p:spPr>
      </p:pic>
      <p:grpSp>
        <p:nvGrpSpPr>
          <p:cNvPr id="848" name="Group 1"/>
          <p:cNvGrpSpPr/>
          <p:nvPr/>
        </p:nvGrpSpPr>
        <p:grpSpPr>
          <a:xfrm>
            <a:off x="666360" y="555480"/>
            <a:ext cx="5400000" cy="942840"/>
            <a:chOff x="666360" y="555480"/>
            <a:chExt cx="5400000" cy="942840"/>
          </a:xfrm>
        </p:grpSpPr>
        <p:grpSp>
          <p:nvGrpSpPr>
            <p:cNvPr id="849" name="Group 2"/>
            <p:cNvGrpSpPr/>
            <p:nvPr/>
          </p:nvGrpSpPr>
          <p:grpSpPr>
            <a:xfrm>
              <a:off x="666360" y="719640"/>
              <a:ext cx="411120" cy="428040"/>
              <a:chOff x="666360" y="719640"/>
              <a:chExt cx="411120" cy="428040"/>
            </a:xfrm>
          </p:grpSpPr>
          <p:pic>
            <p:nvPicPr>
              <p:cNvPr id="850" name="图片 3" descr=""/>
              <p:cNvPicPr/>
              <p:nvPr/>
            </p:nvPicPr>
            <p:blipFill>
              <a:blip r:embed="rId2"/>
              <a:stretch/>
            </p:blipFill>
            <p:spPr>
              <a:xfrm>
                <a:off x="666360" y="725040"/>
                <a:ext cx="411120" cy="422640"/>
              </a:xfrm>
              <a:prstGeom prst="rect">
                <a:avLst/>
              </a:prstGeom>
              <a:ln w="0">
                <a:noFill/>
              </a:ln>
            </p:spPr>
          </p:pic>
          <p:sp>
            <p:nvSpPr>
              <p:cNvPr id="851" name="CustomShape 3"/>
              <p:cNvSpPr/>
              <p:nvPr/>
            </p:nvSpPr>
            <p:spPr>
              <a:xfrm>
                <a:off x="736560" y="71964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5</a:t>
                </a:r>
                <a:endParaRPr b="0" lang="en-US" sz="1800" spc="-1" strike="noStrike">
                  <a:latin typeface="Arial"/>
                </a:endParaRPr>
              </a:p>
            </p:txBody>
          </p:sp>
        </p:grpSp>
        <p:sp>
          <p:nvSpPr>
            <p:cNvPr id="852" name="CustomShape 4"/>
            <p:cNvSpPr/>
            <p:nvPr/>
          </p:nvSpPr>
          <p:spPr>
            <a:xfrm>
              <a:off x="1095840" y="555480"/>
              <a:ext cx="4970520" cy="9428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由於</a:t>
              </a:r>
              <a:r>
                <a:rPr b="1" lang="en-US" sz="1400" spc="-1" strike="noStrike">
                  <a:solidFill>
                    <a:srgbClr val="000000"/>
                  </a:solidFill>
                  <a:latin typeface="Adobe 楷体 Std R"/>
                  <a:ea typeface="Adobe 楷体 Std R"/>
                </a:rPr>
                <a:t>Goodinfo </a:t>
              </a:r>
              <a:r>
                <a:rPr b="1" lang="zh-TW" sz="1400" spc="-1" strike="noStrike">
                  <a:solidFill>
                    <a:srgbClr val="000000"/>
                  </a:solidFill>
                  <a:latin typeface="Adobe 楷体 Std R"/>
                  <a:ea typeface="Adobe 楷体 Std R"/>
                </a:rPr>
                <a:t>抓取</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資料時會被偵測大量下載問題</a:t>
              </a:r>
              <a:r>
                <a:rPr b="1" lang="en-US" sz="1400" spc="-1" strike="noStrike">
                  <a:solidFill>
                    <a:srgbClr val="000000"/>
                  </a:solidFill>
                  <a:latin typeface="Adobe 楷体 Std R"/>
                  <a:ea typeface="Adobe 楷体 Std R"/>
                </a:rPr>
                <a:t>, </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導致無法順利抓取</a:t>
              </a:r>
              <a:r>
                <a:rPr b="1" lang="en-US" sz="1400" spc="-1" strike="noStrike">
                  <a:solidFill>
                    <a:srgbClr val="000000"/>
                  </a:solidFill>
                  <a:latin typeface="Adobe 楷体 Std R"/>
                  <a:ea typeface="Adobe 楷体 Std R"/>
                </a:rPr>
                <a:t>ROE.</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增加</a:t>
              </a:r>
              <a:r>
                <a:rPr b="1" lang="en-US" sz="1400" spc="-1" strike="noStrike">
                  <a:solidFill>
                    <a:srgbClr val="0000cc"/>
                  </a:solidFill>
                  <a:latin typeface="Adobe 楷体 Std R"/>
                  <a:ea typeface="Adobe 楷体 Std R"/>
                </a:rPr>
                <a:t>time.sleep()</a:t>
              </a:r>
              <a:r>
                <a:rPr b="1" lang="zh-TW" sz="1400" spc="-1" strike="noStrike">
                  <a:solidFill>
                    <a:srgbClr val="0000cc"/>
                  </a:solidFill>
                  <a:latin typeface="Adobe 楷体 Std R"/>
                  <a:ea typeface="Adobe 楷体 Std R"/>
                </a:rPr>
                <a:t>來使其速度降低</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並記錄網頁異常出現時</a:t>
              </a:r>
              <a:r>
                <a:rPr b="1" lang="en-US" sz="1400" spc="-1" strike="noStrike">
                  <a:solidFill>
                    <a:srgbClr val="0000cc"/>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記錄其股票代號</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減少重複抓取的時間</a:t>
              </a:r>
              <a:r>
                <a:rPr b="1" lang="en-US" sz="1400" spc="-1" strike="noStrike">
                  <a:solidFill>
                    <a:srgbClr val="0000cc"/>
                  </a:solidFill>
                  <a:latin typeface="Adobe 楷体 Std R"/>
                  <a:ea typeface="Adobe 楷体 Std R"/>
                </a:rPr>
                <a:t>.</a:t>
              </a:r>
              <a:endParaRPr b="0" lang="en-US" sz="1400" spc="-1" strike="noStrike">
                <a:latin typeface="Arial"/>
              </a:endParaRPr>
            </a:p>
          </p:txBody>
        </p:sp>
      </p:grpSp>
      <p:pic>
        <p:nvPicPr>
          <p:cNvPr id="853" name="Picture 3" descr=""/>
          <p:cNvPicPr/>
          <p:nvPr/>
        </p:nvPicPr>
        <p:blipFill>
          <a:blip r:embed="rId3"/>
          <a:stretch/>
        </p:blipFill>
        <p:spPr>
          <a:xfrm>
            <a:off x="1763640" y="2252160"/>
            <a:ext cx="3231720" cy="719640"/>
          </a:xfrm>
          <a:prstGeom prst="rect">
            <a:avLst/>
          </a:prstGeom>
          <a:ln w="0">
            <a:noFill/>
          </a:ln>
        </p:spPr>
      </p:pic>
      <p:sp>
        <p:nvSpPr>
          <p:cNvPr id="854" name="CustomShape 5"/>
          <p:cNvSpPr/>
          <p:nvPr/>
        </p:nvSpPr>
        <p:spPr>
          <a:xfrm>
            <a:off x="1054440" y="2252160"/>
            <a:ext cx="807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cc"/>
                </a:solidFill>
                <a:latin typeface="Adobe 楷体 Std R"/>
                <a:ea typeface="Adobe 楷体 Std R"/>
              </a:rPr>
              <a:t>ROE</a:t>
            </a:r>
            <a:r>
              <a:rPr b="0" lang="zh-TW" sz="1200" spc="-1" strike="noStrike">
                <a:solidFill>
                  <a:srgbClr val="0000cc"/>
                </a:solidFill>
                <a:latin typeface="Adobe 楷体 Std R"/>
                <a:ea typeface="Adobe 楷体 Std R"/>
              </a:rPr>
              <a:t>缺漏</a:t>
            </a:r>
            <a:endParaRPr b="0" lang="en-US" sz="1200" spc="-1" strike="noStrike">
              <a:latin typeface="Arial"/>
            </a:endParaRPr>
          </a:p>
        </p:txBody>
      </p:sp>
      <p:grpSp>
        <p:nvGrpSpPr>
          <p:cNvPr id="855" name="Group 6"/>
          <p:cNvGrpSpPr/>
          <p:nvPr/>
        </p:nvGrpSpPr>
        <p:grpSpPr>
          <a:xfrm>
            <a:off x="663840" y="3057840"/>
            <a:ext cx="5985360" cy="942840"/>
            <a:chOff x="663840" y="3057840"/>
            <a:chExt cx="5985360" cy="942840"/>
          </a:xfrm>
        </p:grpSpPr>
        <p:grpSp>
          <p:nvGrpSpPr>
            <p:cNvPr id="856" name="Group 7"/>
            <p:cNvGrpSpPr/>
            <p:nvPr/>
          </p:nvGrpSpPr>
          <p:grpSpPr>
            <a:xfrm>
              <a:off x="663840" y="3221640"/>
              <a:ext cx="411120" cy="428400"/>
              <a:chOff x="663840" y="3221640"/>
              <a:chExt cx="411120" cy="428400"/>
            </a:xfrm>
          </p:grpSpPr>
          <p:pic>
            <p:nvPicPr>
              <p:cNvPr id="857" name="图片 3" descr=""/>
              <p:cNvPicPr/>
              <p:nvPr/>
            </p:nvPicPr>
            <p:blipFill>
              <a:blip r:embed="rId4"/>
              <a:stretch/>
            </p:blipFill>
            <p:spPr>
              <a:xfrm>
                <a:off x="663840" y="3227400"/>
                <a:ext cx="411120" cy="422640"/>
              </a:xfrm>
              <a:prstGeom prst="rect">
                <a:avLst/>
              </a:prstGeom>
              <a:ln w="0">
                <a:noFill/>
              </a:ln>
            </p:spPr>
          </p:pic>
          <p:sp>
            <p:nvSpPr>
              <p:cNvPr id="858" name="CustomShape 8"/>
              <p:cNvSpPr/>
              <p:nvPr/>
            </p:nvSpPr>
            <p:spPr>
              <a:xfrm>
                <a:off x="733680" y="322164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6</a:t>
                </a:r>
                <a:endParaRPr b="0" lang="en-US" sz="1800" spc="-1" strike="noStrike">
                  <a:latin typeface="Arial"/>
                </a:endParaRPr>
              </a:p>
            </p:txBody>
          </p:sp>
        </p:grpSp>
        <p:sp>
          <p:nvSpPr>
            <p:cNvPr id="859" name="CustomShape 9"/>
            <p:cNvSpPr/>
            <p:nvPr/>
          </p:nvSpPr>
          <p:spPr>
            <a:xfrm>
              <a:off x="1031400" y="3057840"/>
              <a:ext cx="5617800" cy="9428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Adobe 楷体 Std R"/>
                  <a:ea typeface="Adobe 楷体 Std R"/>
                </a:rPr>
                <a:t>Q: </a:t>
              </a:r>
              <a:r>
                <a:rPr b="1" lang="zh-TW" sz="1400" spc="-1" strike="noStrike">
                  <a:solidFill>
                    <a:srgbClr val="000000"/>
                  </a:solidFill>
                  <a:latin typeface="Adobe 楷体 Std R"/>
                  <a:ea typeface="Adobe 楷体 Std R"/>
                </a:rPr>
                <a:t>由於資料為累季僅</a:t>
              </a:r>
              <a:r>
                <a:rPr b="1" lang="en-US" sz="1400" spc="-1" strike="noStrike">
                  <a:solidFill>
                    <a:srgbClr val="000000"/>
                  </a:solidFill>
                  <a:latin typeface="Adobe 楷体 Std R"/>
                  <a:ea typeface="Adobe 楷体 Std R"/>
                </a:rPr>
                <a:t>Q4</a:t>
              </a:r>
              <a:r>
                <a:rPr b="1" lang="zh-TW" sz="1400" spc="-1" strike="noStrike">
                  <a:solidFill>
                    <a:srgbClr val="000000"/>
                  </a:solidFill>
                  <a:latin typeface="Adobe 楷体 Std R"/>
                  <a:ea typeface="Adobe 楷体 Std R"/>
                </a:rPr>
                <a:t>資料</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所以數值變異過大導致</a:t>
              </a:r>
              <a:r>
                <a:rPr b="1" lang="en-US" sz="1400" spc="-1" strike="noStrike">
                  <a:solidFill>
                    <a:srgbClr val="000000"/>
                  </a:solidFill>
                  <a:latin typeface="Adobe 楷体 Std R"/>
                  <a:ea typeface="Adobe 楷体 Std R"/>
                </a:rPr>
                <a:t>AI</a:t>
              </a:r>
              <a:r>
                <a:rPr b="1" lang="zh-TW" sz="1400" spc="-1" strike="noStrike">
                  <a:solidFill>
                    <a:srgbClr val="000000"/>
                  </a:solidFill>
                  <a:latin typeface="Adobe 楷体 Std R"/>
                  <a:ea typeface="Adobe 楷体 Std R"/>
                </a:rPr>
                <a:t>模型訓練時</a:t>
              </a:r>
              <a:endParaRPr b="0" lang="en-US" sz="1400" spc="-1" strike="noStrike">
                <a:latin typeface="Arial"/>
              </a:endParaRPr>
            </a:p>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準確率及預測值失準</a:t>
              </a:r>
              <a:r>
                <a:rPr b="1" lang="en-US" sz="1400" spc="-1" strike="noStrike">
                  <a:solidFill>
                    <a:srgbClr val="000000"/>
                  </a:solidFill>
                  <a:latin typeface="Adobe 楷体 Std R"/>
                  <a:ea typeface="Adobe 楷体 Std R"/>
                </a:rPr>
                <a:t>.</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A: </a:t>
              </a:r>
              <a:r>
                <a:rPr b="1" lang="zh-TW" sz="1400" spc="-1" strike="noStrike">
                  <a:solidFill>
                    <a:srgbClr val="0000cc"/>
                  </a:solidFill>
                  <a:latin typeface="Adobe 楷体 Std R"/>
                  <a:ea typeface="Adobe 楷体 Std R"/>
                </a:rPr>
                <a:t>將</a:t>
              </a:r>
              <a:r>
                <a:rPr b="1" lang="en-US" sz="1400" spc="-1" strike="noStrike">
                  <a:solidFill>
                    <a:srgbClr val="0000cc"/>
                  </a:solidFill>
                  <a:latin typeface="Adobe 楷体 Std R"/>
                  <a:ea typeface="Adobe 楷体 Std R"/>
                </a:rPr>
                <a:t>ROE</a:t>
              </a:r>
              <a:r>
                <a:rPr b="1" lang="zh-TW" sz="1400" spc="-1" strike="noStrike">
                  <a:solidFill>
                    <a:srgbClr val="0000cc"/>
                  </a:solidFill>
                  <a:latin typeface="Adobe 楷体 Std R"/>
                  <a:ea typeface="Adobe 楷体 Std R"/>
                </a:rPr>
                <a:t>資料透過運算將其累季資料轉換成單季資料</a:t>
              </a: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資料相對較</a:t>
              </a:r>
              <a:endParaRPr b="0" lang="en-US" sz="1400" spc="-1" strike="noStrike">
                <a:latin typeface="Arial"/>
              </a:endParaRPr>
            </a:p>
            <a:p>
              <a:pPr>
                <a:lnSpc>
                  <a:spcPct val="100000"/>
                </a:lnSpc>
              </a:pPr>
              <a:r>
                <a:rPr b="1" lang="en-US" sz="1400" spc="-1" strike="noStrike">
                  <a:solidFill>
                    <a:srgbClr val="0000cc"/>
                  </a:solidFill>
                  <a:latin typeface="Adobe 楷体 Std R"/>
                  <a:ea typeface="Adobe 楷体 Std R"/>
                </a:rPr>
                <a:t>    </a:t>
              </a:r>
              <a:r>
                <a:rPr b="1" lang="zh-TW" sz="1400" spc="-1" strike="noStrike">
                  <a:solidFill>
                    <a:srgbClr val="0000cc"/>
                  </a:solidFill>
                  <a:latin typeface="Adobe 楷体 Std R"/>
                  <a:ea typeface="Adobe 楷体 Std R"/>
                </a:rPr>
                <a:t>足的模型也就相對完整了</a:t>
              </a:r>
              <a:r>
                <a:rPr b="1" lang="en-US" sz="1400" spc="-1" strike="noStrike">
                  <a:solidFill>
                    <a:srgbClr val="0000cc"/>
                  </a:solidFill>
                  <a:latin typeface="Adobe 楷体 Std R"/>
                  <a:ea typeface="Adobe 楷体 Std R"/>
                </a:rPr>
                <a:t>.</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0"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861" name="CustomShape 1"/>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待改進項目</a:t>
            </a:r>
            <a:endParaRPr b="0" lang="en-US" sz="4000" spc="-1" strike="noStrike">
              <a:latin typeface="Arial"/>
            </a:endParaRPr>
          </a:p>
        </p:txBody>
      </p:sp>
      <p:grpSp>
        <p:nvGrpSpPr>
          <p:cNvPr id="862" name="Group 2"/>
          <p:cNvGrpSpPr/>
          <p:nvPr/>
        </p:nvGrpSpPr>
        <p:grpSpPr>
          <a:xfrm>
            <a:off x="673200" y="1767240"/>
            <a:ext cx="7426800" cy="516600"/>
            <a:chOff x="673200" y="1767240"/>
            <a:chExt cx="7426800" cy="516600"/>
          </a:xfrm>
        </p:grpSpPr>
        <p:grpSp>
          <p:nvGrpSpPr>
            <p:cNvPr id="863" name="Group 3"/>
            <p:cNvGrpSpPr/>
            <p:nvPr/>
          </p:nvGrpSpPr>
          <p:grpSpPr>
            <a:xfrm>
              <a:off x="673200" y="1788480"/>
              <a:ext cx="411120" cy="428400"/>
              <a:chOff x="673200" y="1788480"/>
              <a:chExt cx="411120" cy="428400"/>
            </a:xfrm>
          </p:grpSpPr>
          <p:pic>
            <p:nvPicPr>
              <p:cNvPr id="864" name="图片 3" descr=""/>
              <p:cNvPicPr/>
              <p:nvPr/>
            </p:nvPicPr>
            <p:blipFill>
              <a:blip r:embed="rId2"/>
              <a:stretch/>
            </p:blipFill>
            <p:spPr>
              <a:xfrm>
                <a:off x="673200" y="1794240"/>
                <a:ext cx="411120" cy="422640"/>
              </a:xfrm>
              <a:prstGeom prst="rect">
                <a:avLst/>
              </a:prstGeom>
              <a:ln w="0">
                <a:noFill/>
              </a:ln>
            </p:spPr>
          </p:pic>
          <p:sp>
            <p:nvSpPr>
              <p:cNvPr id="865" name="CustomShape 4"/>
              <p:cNvSpPr/>
              <p:nvPr/>
            </p:nvSpPr>
            <p:spPr>
              <a:xfrm>
                <a:off x="743400" y="17884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866" name="CustomShape 5"/>
            <p:cNvSpPr/>
            <p:nvPr/>
          </p:nvSpPr>
          <p:spPr>
            <a:xfrm>
              <a:off x="1072080" y="176724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抓取八字算命資料時</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由於目前僅參考單一網站</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就屬性準確度會有些許爭議</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所以如果能在參考更多網站資料做交叉比對</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提供多元結果</a:t>
              </a:r>
              <a:r>
                <a:rPr b="1" lang="en-US" sz="1400" spc="-1" strike="noStrike">
                  <a:solidFill>
                    <a:srgbClr val="000000"/>
                  </a:solidFill>
                  <a:latin typeface="Adobe 楷体 Std R"/>
                  <a:ea typeface="Adobe 楷体 Std R"/>
                </a:rPr>
                <a:t>,</a:t>
              </a:r>
              <a:r>
                <a:rPr b="1" lang="zh-TW" sz="1400" spc="-1" strike="noStrike">
                  <a:solidFill>
                    <a:srgbClr val="000000"/>
                  </a:solidFill>
                  <a:latin typeface="Adobe 楷体 Std R"/>
                  <a:ea typeface="Adobe 楷体 Std R"/>
                </a:rPr>
                <a:t>可提升其準確度</a:t>
              </a:r>
              <a:r>
                <a:rPr b="1" lang="en-US" sz="1400" spc="-1" strike="noStrike">
                  <a:solidFill>
                    <a:srgbClr val="000000"/>
                  </a:solidFill>
                  <a:latin typeface="Adobe 楷体 Std R"/>
                  <a:ea typeface="Adobe 楷体 Std R"/>
                </a:rPr>
                <a:t>. </a:t>
              </a:r>
              <a:endParaRPr b="0" lang="en-US" sz="1400" spc="-1" strike="noStrike">
                <a:latin typeface="Arial"/>
              </a:endParaRPr>
            </a:p>
          </p:txBody>
        </p:sp>
      </p:grpSp>
      <p:grpSp>
        <p:nvGrpSpPr>
          <p:cNvPr id="867" name="Group 6"/>
          <p:cNvGrpSpPr/>
          <p:nvPr/>
        </p:nvGrpSpPr>
        <p:grpSpPr>
          <a:xfrm>
            <a:off x="539640" y="555480"/>
            <a:ext cx="8226360" cy="705240"/>
            <a:chOff x="539640" y="555480"/>
            <a:chExt cx="8226360" cy="705240"/>
          </a:xfrm>
        </p:grpSpPr>
        <p:pic>
          <p:nvPicPr>
            <p:cNvPr id="868" name="图片 3" descr=""/>
            <p:cNvPicPr/>
            <p:nvPr/>
          </p:nvPicPr>
          <p:blipFill>
            <a:blip r:embed="rId3"/>
            <a:stretch/>
          </p:blipFill>
          <p:spPr>
            <a:xfrm>
              <a:off x="539640" y="555480"/>
              <a:ext cx="683640" cy="705240"/>
            </a:xfrm>
            <a:prstGeom prst="rect">
              <a:avLst/>
            </a:prstGeom>
            <a:ln w="0">
              <a:noFill/>
            </a:ln>
          </p:spPr>
        </p:pic>
        <p:sp>
          <p:nvSpPr>
            <p:cNvPr id="869" name="CustomShape 7"/>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一</a:t>
              </a:r>
              <a:endParaRPr b="0" lang="en-US" sz="2400" spc="-1" strike="noStrike">
                <a:latin typeface="Arial"/>
              </a:endParaRPr>
            </a:p>
          </p:txBody>
        </p:sp>
        <p:sp>
          <p:nvSpPr>
            <p:cNvPr id="870" name="CustomShape 8"/>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查八字資料方面</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871" name="Group 9"/>
          <p:cNvGrpSpPr/>
          <p:nvPr/>
        </p:nvGrpSpPr>
        <p:grpSpPr>
          <a:xfrm>
            <a:off x="673200" y="2324160"/>
            <a:ext cx="7426800" cy="516600"/>
            <a:chOff x="673200" y="2324160"/>
            <a:chExt cx="7426800" cy="516600"/>
          </a:xfrm>
        </p:grpSpPr>
        <p:grpSp>
          <p:nvGrpSpPr>
            <p:cNvPr id="872" name="Group 10"/>
            <p:cNvGrpSpPr/>
            <p:nvPr/>
          </p:nvGrpSpPr>
          <p:grpSpPr>
            <a:xfrm>
              <a:off x="673200" y="2345400"/>
              <a:ext cx="411120" cy="428400"/>
              <a:chOff x="673200" y="2345400"/>
              <a:chExt cx="411120" cy="428400"/>
            </a:xfrm>
          </p:grpSpPr>
          <p:pic>
            <p:nvPicPr>
              <p:cNvPr id="873" name="图片 3" descr=""/>
              <p:cNvPicPr/>
              <p:nvPr/>
            </p:nvPicPr>
            <p:blipFill>
              <a:blip r:embed="rId4"/>
              <a:stretch/>
            </p:blipFill>
            <p:spPr>
              <a:xfrm>
                <a:off x="673200" y="2351160"/>
                <a:ext cx="411120" cy="422640"/>
              </a:xfrm>
              <a:prstGeom prst="rect">
                <a:avLst/>
              </a:prstGeom>
              <a:ln w="0">
                <a:noFill/>
              </a:ln>
            </p:spPr>
          </p:pic>
          <p:sp>
            <p:nvSpPr>
              <p:cNvPr id="874" name="CustomShape 11"/>
              <p:cNvSpPr/>
              <p:nvPr/>
            </p:nvSpPr>
            <p:spPr>
              <a:xfrm>
                <a:off x="743400" y="23454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3</a:t>
                </a:r>
                <a:endParaRPr b="0" lang="en-US" sz="1800" spc="-1" strike="noStrike">
                  <a:latin typeface="Arial"/>
                </a:endParaRPr>
              </a:p>
            </p:txBody>
          </p:sp>
        </p:grpSp>
        <p:sp>
          <p:nvSpPr>
            <p:cNvPr id="875" name="CustomShape 12"/>
            <p:cNvSpPr/>
            <p:nvPr/>
          </p:nvSpPr>
          <p:spPr>
            <a:xfrm>
              <a:off x="1072080" y="23241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在</a:t>
              </a:r>
              <a:r>
                <a:rPr b="1" lang="en-US" sz="1400" spc="-1" strike="noStrike">
                  <a:solidFill>
                    <a:srgbClr val="000000"/>
                  </a:solidFill>
                  <a:latin typeface="Adobe 楷体 Std R"/>
                  <a:ea typeface="Adobe 楷体 Std R"/>
                </a:rPr>
                <a:t>2</a:t>
              </a:r>
              <a:r>
                <a:rPr b="1" lang="zh-TW" sz="1400" spc="-1" strike="noStrike">
                  <a:solidFill>
                    <a:srgbClr val="000000"/>
                  </a:solidFill>
                  <a:latin typeface="Adobe 楷体 Std R"/>
                  <a:ea typeface="Adobe 楷体 Std R"/>
                </a:rPr>
                <a:t>完成後</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還需增加與使用者互動功能</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將算命結果加以分塊</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讓使用者可反饋何種結果較符合自身</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也可以分享給親友點評</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透過反饋來了解參考網站的可信度</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876" name="Group 13"/>
          <p:cNvGrpSpPr/>
          <p:nvPr/>
        </p:nvGrpSpPr>
        <p:grpSpPr>
          <a:xfrm>
            <a:off x="683640" y="1203480"/>
            <a:ext cx="7416360" cy="516600"/>
            <a:chOff x="683640" y="1203480"/>
            <a:chExt cx="7416360" cy="516600"/>
          </a:xfrm>
        </p:grpSpPr>
        <p:grpSp>
          <p:nvGrpSpPr>
            <p:cNvPr id="877" name="Group 14"/>
            <p:cNvGrpSpPr/>
            <p:nvPr/>
          </p:nvGrpSpPr>
          <p:grpSpPr>
            <a:xfrm>
              <a:off x="683640" y="1224720"/>
              <a:ext cx="418680" cy="428400"/>
              <a:chOff x="683640" y="1224720"/>
              <a:chExt cx="418680" cy="428400"/>
            </a:xfrm>
          </p:grpSpPr>
          <p:pic>
            <p:nvPicPr>
              <p:cNvPr id="878" name="图片 3" descr=""/>
              <p:cNvPicPr/>
              <p:nvPr/>
            </p:nvPicPr>
            <p:blipFill>
              <a:blip r:embed="rId5"/>
              <a:stretch/>
            </p:blipFill>
            <p:spPr>
              <a:xfrm>
                <a:off x="683640" y="1230480"/>
                <a:ext cx="418680" cy="422640"/>
              </a:xfrm>
              <a:prstGeom prst="rect">
                <a:avLst/>
              </a:prstGeom>
              <a:ln w="0">
                <a:noFill/>
              </a:ln>
            </p:spPr>
          </p:pic>
          <p:sp>
            <p:nvSpPr>
              <p:cNvPr id="879" name="CustomShape 15"/>
              <p:cNvSpPr/>
              <p:nvPr/>
            </p:nvSpPr>
            <p:spPr>
              <a:xfrm>
                <a:off x="757440" y="12247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880" name="CustomShape 16"/>
            <p:cNvSpPr/>
            <p:nvPr/>
          </p:nvSpPr>
          <p:spPr>
            <a:xfrm>
              <a:off x="1089720" y="1203480"/>
              <a:ext cx="701028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目前參考的網站資料僅能滿六個月及</a:t>
              </a:r>
              <a:r>
                <a:rPr b="1" lang="en-US" sz="1400" spc="-1" strike="noStrike">
                  <a:solidFill>
                    <a:srgbClr val="000000"/>
                  </a:solidFill>
                  <a:latin typeface="Adobe 楷体 Std R"/>
                  <a:ea typeface="Adobe 楷体 Std R"/>
                </a:rPr>
                <a:t>54</a:t>
              </a:r>
              <a:r>
                <a:rPr b="1" lang="zh-TW" sz="1400" spc="-1" strike="noStrike">
                  <a:solidFill>
                    <a:srgbClr val="000000"/>
                  </a:solidFill>
                  <a:latin typeface="Adobe 楷体 Std R"/>
                  <a:ea typeface="Adobe 楷体 Std R"/>
                </a:rPr>
                <a:t>歲的使用者使用</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雖然這符合工作人群</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但希望透過增加參考的網站</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能將此限制消除</a:t>
              </a:r>
              <a:r>
                <a:rPr b="1" lang="en-US" sz="1400" spc="-1" strike="noStrike">
                  <a:solidFill>
                    <a:srgbClr val="000000"/>
                  </a:solidFill>
                  <a:latin typeface="Adobe 楷体 Std R"/>
                  <a:ea typeface="Adobe 楷体 Std R"/>
                </a:rPr>
                <a:t>. </a:t>
              </a:r>
              <a:endParaRPr b="0" lang="en-US" sz="1400" spc="-1" strike="noStrike">
                <a:latin typeface="Arial"/>
              </a:endParaRPr>
            </a:p>
          </p:txBody>
        </p:sp>
      </p:grpSp>
      <p:grpSp>
        <p:nvGrpSpPr>
          <p:cNvPr id="881" name="Group 17"/>
          <p:cNvGrpSpPr/>
          <p:nvPr/>
        </p:nvGrpSpPr>
        <p:grpSpPr>
          <a:xfrm>
            <a:off x="671040" y="2912760"/>
            <a:ext cx="7426800" cy="516600"/>
            <a:chOff x="671040" y="2912760"/>
            <a:chExt cx="7426800" cy="516600"/>
          </a:xfrm>
        </p:grpSpPr>
        <p:grpSp>
          <p:nvGrpSpPr>
            <p:cNvPr id="882" name="Group 18"/>
            <p:cNvGrpSpPr/>
            <p:nvPr/>
          </p:nvGrpSpPr>
          <p:grpSpPr>
            <a:xfrm>
              <a:off x="671040" y="2934000"/>
              <a:ext cx="411120" cy="428040"/>
              <a:chOff x="671040" y="2934000"/>
              <a:chExt cx="411120" cy="428040"/>
            </a:xfrm>
          </p:grpSpPr>
          <p:pic>
            <p:nvPicPr>
              <p:cNvPr id="883" name="图片 3" descr=""/>
              <p:cNvPicPr/>
              <p:nvPr/>
            </p:nvPicPr>
            <p:blipFill>
              <a:blip r:embed="rId6"/>
              <a:stretch/>
            </p:blipFill>
            <p:spPr>
              <a:xfrm>
                <a:off x="671040" y="2939400"/>
                <a:ext cx="411120" cy="422640"/>
              </a:xfrm>
              <a:prstGeom prst="rect">
                <a:avLst/>
              </a:prstGeom>
              <a:ln w="0">
                <a:noFill/>
              </a:ln>
            </p:spPr>
          </p:pic>
          <p:sp>
            <p:nvSpPr>
              <p:cNvPr id="884" name="CustomShape 19"/>
              <p:cNvSpPr/>
              <p:nvPr/>
            </p:nvSpPr>
            <p:spPr>
              <a:xfrm>
                <a:off x="741240" y="29340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4</a:t>
                </a:r>
                <a:endParaRPr b="0" lang="en-US" sz="1800" spc="-1" strike="noStrike">
                  <a:latin typeface="Arial"/>
                </a:endParaRPr>
              </a:p>
            </p:txBody>
          </p:sp>
        </p:grpSp>
        <p:sp>
          <p:nvSpPr>
            <p:cNvPr id="885" name="CustomShape 20"/>
            <p:cNvSpPr/>
            <p:nvPr/>
          </p:nvSpPr>
          <p:spPr>
            <a:xfrm>
              <a:off x="1069920" y="29127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由於使用者自己解讀其算命資料可能會有誤解之處</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所以應該找些算命老師配合</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增加付費會員服務</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讓使用者透過算命老師講解來解惑</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886" name="Group 21"/>
          <p:cNvGrpSpPr/>
          <p:nvPr/>
        </p:nvGrpSpPr>
        <p:grpSpPr>
          <a:xfrm>
            <a:off x="685800" y="3478320"/>
            <a:ext cx="7426440" cy="516600"/>
            <a:chOff x="685800" y="3478320"/>
            <a:chExt cx="7426440" cy="516600"/>
          </a:xfrm>
        </p:grpSpPr>
        <p:grpSp>
          <p:nvGrpSpPr>
            <p:cNvPr id="887" name="Group 22"/>
            <p:cNvGrpSpPr/>
            <p:nvPr/>
          </p:nvGrpSpPr>
          <p:grpSpPr>
            <a:xfrm>
              <a:off x="685800" y="3486960"/>
              <a:ext cx="411120" cy="428400"/>
              <a:chOff x="685800" y="3486960"/>
              <a:chExt cx="411120" cy="428400"/>
            </a:xfrm>
          </p:grpSpPr>
          <p:pic>
            <p:nvPicPr>
              <p:cNvPr id="888" name="图片 3" descr=""/>
              <p:cNvPicPr/>
              <p:nvPr/>
            </p:nvPicPr>
            <p:blipFill>
              <a:blip r:embed="rId7"/>
              <a:stretch/>
            </p:blipFill>
            <p:spPr>
              <a:xfrm>
                <a:off x="685800" y="3492720"/>
                <a:ext cx="411120" cy="422640"/>
              </a:xfrm>
              <a:prstGeom prst="rect">
                <a:avLst/>
              </a:prstGeom>
              <a:ln w="0">
                <a:noFill/>
              </a:ln>
            </p:spPr>
          </p:pic>
          <p:sp>
            <p:nvSpPr>
              <p:cNvPr id="889" name="CustomShape 23"/>
              <p:cNvSpPr/>
              <p:nvPr/>
            </p:nvSpPr>
            <p:spPr>
              <a:xfrm>
                <a:off x="755640" y="348696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5</a:t>
                </a:r>
                <a:endParaRPr b="0" lang="en-US" sz="1800" spc="-1" strike="noStrike">
                  <a:latin typeface="Arial"/>
                </a:endParaRPr>
              </a:p>
            </p:txBody>
          </p:sp>
        </p:grpSp>
        <p:sp>
          <p:nvSpPr>
            <p:cNvPr id="890" name="CustomShape 24"/>
            <p:cNvSpPr/>
            <p:nvPr/>
          </p:nvSpPr>
          <p:spPr>
            <a:xfrm>
              <a:off x="1084320" y="347832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同樣透過</a:t>
              </a:r>
              <a:r>
                <a:rPr b="1" lang="en-US" sz="1400" spc="-1" strike="noStrike">
                  <a:solidFill>
                    <a:srgbClr val="000000"/>
                  </a:solidFill>
                  <a:latin typeface="Adobe 楷体 Std R"/>
                  <a:ea typeface="Adobe 楷体 Std R"/>
                </a:rPr>
                <a:t>4</a:t>
              </a:r>
              <a:r>
                <a:rPr b="1" lang="zh-TW" sz="1400" spc="-1" strike="noStrike">
                  <a:solidFill>
                    <a:srgbClr val="000000"/>
                  </a:solidFill>
                  <a:latin typeface="Adobe 楷体 Std R"/>
                  <a:ea typeface="Adobe 楷体 Std R"/>
                </a:rPr>
                <a:t>讓使用者也可以反饋算命老師的評分</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進而提升對算命老師的信任度</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也可讓使用者在挑選算命老師講解時有個依準</a:t>
              </a:r>
              <a:r>
                <a:rPr b="1" lang="en-US" sz="1400" spc="-1" strike="noStrike">
                  <a:solidFill>
                    <a:srgbClr val="000000"/>
                  </a:solidFill>
                  <a:latin typeface="Adobe 楷体 Std R"/>
                  <a:ea typeface="Adobe 楷体 Std R"/>
                </a:rPr>
                <a:t>.</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1" name="Group 1"/>
          <p:cNvGrpSpPr/>
          <p:nvPr/>
        </p:nvGrpSpPr>
        <p:grpSpPr>
          <a:xfrm>
            <a:off x="673200" y="1767240"/>
            <a:ext cx="7426800" cy="516600"/>
            <a:chOff x="673200" y="1767240"/>
            <a:chExt cx="7426800" cy="516600"/>
          </a:xfrm>
        </p:grpSpPr>
        <p:grpSp>
          <p:nvGrpSpPr>
            <p:cNvPr id="892" name="Group 2"/>
            <p:cNvGrpSpPr/>
            <p:nvPr/>
          </p:nvGrpSpPr>
          <p:grpSpPr>
            <a:xfrm>
              <a:off x="673200" y="1788480"/>
              <a:ext cx="411120" cy="428400"/>
              <a:chOff x="673200" y="1788480"/>
              <a:chExt cx="411120" cy="428400"/>
            </a:xfrm>
          </p:grpSpPr>
          <p:pic>
            <p:nvPicPr>
              <p:cNvPr id="893" name="图片 3" descr=""/>
              <p:cNvPicPr/>
              <p:nvPr/>
            </p:nvPicPr>
            <p:blipFill>
              <a:blip r:embed="rId1"/>
              <a:stretch/>
            </p:blipFill>
            <p:spPr>
              <a:xfrm>
                <a:off x="673200" y="1794240"/>
                <a:ext cx="411120" cy="422640"/>
              </a:xfrm>
              <a:prstGeom prst="rect">
                <a:avLst/>
              </a:prstGeom>
              <a:ln w="0">
                <a:noFill/>
              </a:ln>
            </p:spPr>
          </p:pic>
          <p:sp>
            <p:nvSpPr>
              <p:cNvPr id="894" name="CustomShape 3"/>
              <p:cNvSpPr/>
              <p:nvPr/>
            </p:nvSpPr>
            <p:spPr>
              <a:xfrm>
                <a:off x="743400" y="17884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895" name="CustomShape 4"/>
            <p:cNvSpPr/>
            <p:nvPr/>
          </p:nvSpPr>
          <p:spPr>
            <a:xfrm>
              <a:off x="1072080" y="176724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當</a:t>
              </a:r>
              <a:r>
                <a:rPr b="1" lang="en-US" sz="1400" spc="-1" strike="noStrike">
                  <a:solidFill>
                    <a:srgbClr val="000000"/>
                  </a:solidFill>
                  <a:latin typeface="Adobe 楷体 Std R"/>
                  <a:ea typeface="Adobe 楷体 Std R"/>
                </a:rPr>
                <a:t>1</a:t>
              </a:r>
              <a:r>
                <a:rPr b="1" lang="zh-TW" sz="1400" spc="-1" strike="noStrike">
                  <a:solidFill>
                    <a:srgbClr val="000000"/>
                  </a:solidFill>
                  <a:latin typeface="Adobe 楷体 Std R"/>
                  <a:ea typeface="Adobe 楷体 Std R"/>
                </a:rPr>
                <a:t>的部分完成還可以再搭配各職業</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所需專業技能再加以推薦適合的學習課程</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例如</a:t>
              </a:r>
              <a:r>
                <a:rPr b="1" lang="en-US" sz="1400" spc="-1" strike="noStrike">
                  <a:solidFill>
                    <a:srgbClr val="000000"/>
                  </a:solidFill>
                  <a:latin typeface="Adobe 楷体 Std R"/>
                  <a:ea typeface="Adobe 楷体 Std R"/>
                </a:rPr>
                <a:t>: python </a:t>
              </a:r>
              <a:r>
                <a:rPr b="1" lang="zh-TW" sz="1400" spc="-1" strike="noStrike">
                  <a:solidFill>
                    <a:srgbClr val="000000"/>
                  </a:solidFill>
                  <a:latin typeface="Adobe 楷体 Std R"/>
                  <a:ea typeface="Adobe 楷体 Std R"/>
                </a:rPr>
                <a:t>就可以再搭配聯成電腦課程表</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推薦給使用者</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896" name="Group 5"/>
          <p:cNvGrpSpPr/>
          <p:nvPr/>
        </p:nvGrpSpPr>
        <p:grpSpPr>
          <a:xfrm>
            <a:off x="539640" y="555480"/>
            <a:ext cx="8226360" cy="705240"/>
            <a:chOff x="539640" y="555480"/>
            <a:chExt cx="8226360" cy="705240"/>
          </a:xfrm>
        </p:grpSpPr>
        <p:pic>
          <p:nvPicPr>
            <p:cNvPr id="897" name="图片 3" descr=""/>
            <p:cNvPicPr/>
            <p:nvPr/>
          </p:nvPicPr>
          <p:blipFill>
            <a:blip r:embed="rId2"/>
            <a:stretch/>
          </p:blipFill>
          <p:spPr>
            <a:xfrm>
              <a:off x="539640" y="555480"/>
              <a:ext cx="683640" cy="705240"/>
            </a:xfrm>
            <a:prstGeom prst="rect">
              <a:avLst/>
            </a:prstGeom>
            <a:ln w="0">
              <a:noFill/>
            </a:ln>
          </p:spPr>
        </p:pic>
        <p:sp>
          <p:nvSpPr>
            <p:cNvPr id="898" name="CustomShape 6"/>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二</a:t>
              </a:r>
              <a:endParaRPr b="0" lang="en-US" sz="2400" spc="-1" strike="noStrike">
                <a:latin typeface="Arial"/>
              </a:endParaRPr>
            </a:p>
          </p:txBody>
        </p:sp>
        <p:sp>
          <p:nvSpPr>
            <p:cNvPr id="899" name="CustomShape 7"/>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公司資料方面</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900" name="Group 8"/>
          <p:cNvGrpSpPr/>
          <p:nvPr/>
        </p:nvGrpSpPr>
        <p:grpSpPr>
          <a:xfrm>
            <a:off x="673200" y="2324160"/>
            <a:ext cx="7426800" cy="516600"/>
            <a:chOff x="673200" y="2324160"/>
            <a:chExt cx="7426800" cy="516600"/>
          </a:xfrm>
        </p:grpSpPr>
        <p:grpSp>
          <p:nvGrpSpPr>
            <p:cNvPr id="901" name="Group 9"/>
            <p:cNvGrpSpPr/>
            <p:nvPr/>
          </p:nvGrpSpPr>
          <p:grpSpPr>
            <a:xfrm>
              <a:off x="673200" y="2345400"/>
              <a:ext cx="411120" cy="428400"/>
              <a:chOff x="673200" y="2345400"/>
              <a:chExt cx="411120" cy="428400"/>
            </a:xfrm>
          </p:grpSpPr>
          <p:pic>
            <p:nvPicPr>
              <p:cNvPr id="902" name="图片 3" descr=""/>
              <p:cNvPicPr/>
              <p:nvPr/>
            </p:nvPicPr>
            <p:blipFill>
              <a:blip r:embed="rId3"/>
              <a:stretch/>
            </p:blipFill>
            <p:spPr>
              <a:xfrm>
                <a:off x="673200" y="2351160"/>
                <a:ext cx="411120" cy="422640"/>
              </a:xfrm>
              <a:prstGeom prst="rect">
                <a:avLst/>
              </a:prstGeom>
              <a:ln w="0">
                <a:noFill/>
              </a:ln>
            </p:spPr>
          </p:pic>
          <p:sp>
            <p:nvSpPr>
              <p:cNvPr id="903" name="CustomShape 10"/>
              <p:cNvSpPr/>
              <p:nvPr/>
            </p:nvSpPr>
            <p:spPr>
              <a:xfrm>
                <a:off x="743400" y="23454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3</a:t>
                </a:r>
                <a:endParaRPr b="0" lang="en-US" sz="1800" spc="-1" strike="noStrike">
                  <a:latin typeface="Arial"/>
                </a:endParaRPr>
              </a:p>
            </p:txBody>
          </p:sp>
        </p:grpSp>
        <p:sp>
          <p:nvSpPr>
            <p:cNvPr id="904" name="CustomShape 11"/>
            <p:cNvSpPr/>
            <p:nvPr/>
          </p:nvSpPr>
          <p:spPr>
            <a:xfrm>
              <a:off x="1072080" y="23241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在公司優劣評比上</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目前僅靠</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值評斷相當不準確</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應該要再搭配更多財務報告上的各項數據給予相對的評分</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這樣對公司體質優劣評估也會較準確</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05" name="Group 12"/>
          <p:cNvGrpSpPr/>
          <p:nvPr/>
        </p:nvGrpSpPr>
        <p:grpSpPr>
          <a:xfrm>
            <a:off x="683640" y="1203480"/>
            <a:ext cx="7416360" cy="516600"/>
            <a:chOff x="683640" y="1203480"/>
            <a:chExt cx="7416360" cy="516600"/>
          </a:xfrm>
        </p:grpSpPr>
        <p:grpSp>
          <p:nvGrpSpPr>
            <p:cNvPr id="906" name="Group 13"/>
            <p:cNvGrpSpPr/>
            <p:nvPr/>
          </p:nvGrpSpPr>
          <p:grpSpPr>
            <a:xfrm>
              <a:off x="683640" y="1224720"/>
              <a:ext cx="418680" cy="428400"/>
              <a:chOff x="683640" y="1224720"/>
              <a:chExt cx="418680" cy="428400"/>
            </a:xfrm>
          </p:grpSpPr>
          <p:pic>
            <p:nvPicPr>
              <p:cNvPr id="907" name="图片 3" descr=""/>
              <p:cNvPicPr/>
              <p:nvPr/>
            </p:nvPicPr>
            <p:blipFill>
              <a:blip r:embed="rId4"/>
              <a:stretch/>
            </p:blipFill>
            <p:spPr>
              <a:xfrm>
                <a:off x="683640" y="1230480"/>
                <a:ext cx="418680" cy="422640"/>
              </a:xfrm>
              <a:prstGeom prst="rect">
                <a:avLst/>
              </a:prstGeom>
              <a:ln w="0">
                <a:noFill/>
              </a:ln>
            </p:spPr>
          </p:pic>
          <p:sp>
            <p:nvSpPr>
              <p:cNvPr id="908" name="CustomShape 14"/>
              <p:cNvSpPr/>
              <p:nvPr/>
            </p:nvSpPr>
            <p:spPr>
              <a:xfrm>
                <a:off x="757440" y="12247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909" name="CustomShape 15"/>
            <p:cNvSpPr/>
            <p:nvPr/>
          </p:nvSpPr>
          <p:spPr>
            <a:xfrm>
              <a:off x="1089720" y="1203480"/>
              <a:ext cx="701028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目前僅有公司產業屬性</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但真的要再細分應該要再到職業類別的屬性</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才是比較符合使用者屬性的工作</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這可再搭配求職網站的資料再做細分</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10" name="Group 16"/>
          <p:cNvGrpSpPr/>
          <p:nvPr/>
        </p:nvGrpSpPr>
        <p:grpSpPr>
          <a:xfrm>
            <a:off x="671040" y="2912760"/>
            <a:ext cx="7426800" cy="516600"/>
            <a:chOff x="671040" y="2912760"/>
            <a:chExt cx="7426800" cy="516600"/>
          </a:xfrm>
        </p:grpSpPr>
        <p:grpSp>
          <p:nvGrpSpPr>
            <p:cNvPr id="911" name="Group 17"/>
            <p:cNvGrpSpPr/>
            <p:nvPr/>
          </p:nvGrpSpPr>
          <p:grpSpPr>
            <a:xfrm>
              <a:off x="671040" y="2934000"/>
              <a:ext cx="411120" cy="428040"/>
              <a:chOff x="671040" y="2934000"/>
              <a:chExt cx="411120" cy="428040"/>
            </a:xfrm>
          </p:grpSpPr>
          <p:pic>
            <p:nvPicPr>
              <p:cNvPr id="912" name="图片 3" descr=""/>
              <p:cNvPicPr/>
              <p:nvPr/>
            </p:nvPicPr>
            <p:blipFill>
              <a:blip r:embed="rId5"/>
              <a:stretch/>
            </p:blipFill>
            <p:spPr>
              <a:xfrm>
                <a:off x="671040" y="2939400"/>
                <a:ext cx="411120" cy="422640"/>
              </a:xfrm>
              <a:prstGeom prst="rect">
                <a:avLst/>
              </a:prstGeom>
              <a:ln w="0">
                <a:noFill/>
              </a:ln>
            </p:spPr>
          </p:pic>
          <p:sp>
            <p:nvSpPr>
              <p:cNvPr id="913" name="CustomShape 18"/>
              <p:cNvSpPr/>
              <p:nvPr/>
            </p:nvSpPr>
            <p:spPr>
              <a:xfrm>
                <a:off x="741240" y="29340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4</a:t>
                </a:r>
                <a:endParaRPr b="0" lang="en-US" sz="1800" spc="-1" strike="noStrike">
                  <a:latin typeface="Arial"/>
                </a:endParaRPr>
              </a:p>
            </p:txBody>
          </p:sp>
        </p:grpSp>
        <p:sp>
          <p:nvSpPr>
            <p:cNvPr id="914" name="CustomShape 19"/>
            <p:cNvSpPr/>
            <p:nvPr/>
          </p:nvSpPr>
          <p:spPr>
            <a:xfrm>
              <a:off x="1069920" y="29127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在</a:t>
              </a:r>
              <a:r>
                <a:rPr b="1" lang="en-US" sz="1400" spc="-1" strike="noStrike">
                  <a:solidFill>
                    <a:srgbClr val="000000"/>
                  </a:solidFill>
                  <a:latin typeface="Adobe 楷体 Std R"/>
                  <a:ea typeface="Adobe 楷体 Std R"/>
                </a:rPr>
                <a:t>1</a:t>
              </a:r>
              <a:r>
                <a:rPr b="1" lang="zh-TW" sz="1400" spc="-1" strike="noStrike">
                  <a:solidFill>
                    <a:srgbClr val="000000"/>
                  </a:solidFill>
                  <a:latin typeface="Adobe 楷体 Std R"/>
                  <a:ea typeface="Adobe 楷体 Std R"/>
                </a:rPr>
                <a:t>跟</a:t>
              </a:r>
              <a:r>
                <a:rPr b="1" lang="en-US" sz="1400" spc="-1" strike="noStrike">
                  <a:solidFill>
                    <a:srgbClr val="000000"/>
                  </a:solidFill>
                  <a:latin typeface="Adobe 楷体 Std R"/>
                  <a:ea typeface="Adobe 楷体 Std R"/>
                </a:rPr>
                <a:t>3</a:t>
              </a:r>
              <a:r>
                <a:rPr b="1" lang="zh-TW" sz="1400" spc="-1" strike="noStrike">
                  <a:solidFill>
                    <a:srgbClr val="000000"/>
                  </a:solidFill>
                  <a:latin typeface="Adobe 楷体 Std R"/>
                  <a:ea typeface="Adobe 楷体 Std R"/>
                </a:rPr>
                <a:t>的基礎上</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再將公司福利項目也納入</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更有利於使用者自己除了可瞭解公司體質</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也可以尋找優質福利的公司職務</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15" name="Group 20"/>
          <p:cNvGrpSpPr/>
          <p:nvPr/>
        </p:nvGrpSpPr>
        <p:grpSpPr>
          <a:xfrm>
            <a:off x="685800" y="3478320"/>
            <a:ext cx="7426440" cy="516600"/>
            <a:chOff x="685800" y="3478320"/>
            <a:chExt cx="7426440" cy="516600"/>
          </a:xfrm>
        </p:grpSpPr>
        <p:grpSp>
          <p:nvGrpSpPr>
            <p:cNvPr id="916" name="Group 21"/>
            <p:cNvGrpSpPr/>
            <p:nvPr/>
          </p:nvGrpSpPr>
          <p:grpSpPr>
            <a:xfrm>
              <a:off x="685800" y="3486960"/>
              <a:ext cx="411120" cy="428400"/>
              <a:chOff x="685800" y="3486960"/>
              <a:chExt cx="411120" cy="428400"/>
            </a:xfrm>
          </p:grpSpPr>
          <p:pic>
            <p:nvPicPr>
              <p:cNvPr id="917" name="图片 3" descr=""/>
              <p:cNvPicPr/>
              <p:nvPr/>
            </p:nvPicPr>
            <p:blipFill>
              <a:blip r:embed="rId6"/>
              <a:stretch/>
            </p:blipFill>
            <p:spPr>
              <a:xfrm>
                <a:off x="685800" y="3492720"/>
                <a:ext cx="411120" cy="422640"/>
              </a:xfrm>
              <a:prstGeom prst="rect">
                <a:avLst/>
              </a:prstGeom>
              <a:ln w="0">
                <a:noFill/>
              </a:ln>
            </p:spPr>
          </p:pic>
          <p:sp>
            <p:nvSpPr>
              <p:cNvPr id="918" name="CustomShape 22"/>
              <p:cNvSpPr/>
              <p:nvPr/>
            </p:nvSpPr>
            <p:spPr>
              <a:xfrm>
                <a:off x="755640" y="348696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5</a:t>
                </a:r>
                <a:endParaRPr b="0" lang="en-US" sz="1800" spc="-1" strike="noStrike">
                  <a:latin typeface="Arial"/>
                </a:endParaRPr>
              </a:p>
            </p:txBody>
          </p:sp>
        </p:grpSp>
        <p:sp>
          <p:nvSpPr>
            <p:cNvPr id="919" name="CustomShape 23"/>
            <p:cNvSpPr/>
            <p:nvPr/>
          </p:nvSpPr>
          <p:spPr>
            <a:xfrm>
              <a:off x="1084320" y="347832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en-US" sz="1400" spc="-1" strike="noStrike">
                  <a:solidFill>
                    <a:srgbClr val="000000"/>
                  </a:solidFill>
                  <a:latin typeface="Adobe 楷体 Std R"/>
                  <a:ea typeface="Adobe 楷体 Std R"/>
                </a:rPr>
                <a:t>AI</a:t>
              </a:r>
              <a:r>
                <a:rPr b="1" lang="zh-TW" sz="1400" spc="-1" strike="noStrike">
                  <a:solidFill>
                    <a:srgbClr val="000000"/>
                  </a:solidFill>
                  <a:latin typeface="Adobe 楷体 Std R"/>
                  <a:ea typeface="Adobe 楷体 Std R"/>
                </a:rPr>
                <a:t>學習模型的挑選也將因為</a:t>
              </a:r>
              <a:r>
                <a:rPr b="1" lang="en-US" sz="1400" spc="-1" strike="noStrike">
                  <a:solidFill>
                    <a:srgbClr val="000000"/>
                  </a:solidFill>
                  <a:latin typeface="Adobe 楷体 Std R"/>
                  <a:ea typeface="Adobe 楷体 Std R"/>
                </a:rPr>
                <a:t>3</a:t>
              </a:r>
              <a:r>
                <a:rPr b="1" lang="zh-TW" sz="1400" spc="-1" strike="noStrike">
                  <a:solidFill>
                    <a:srgbClr val="000000"/>
                  </a:solidFill>
                  <a:latin typeface="Adobe 楷体 Std R"/>
                  <a:ea typeface="Adobe 楷体 Std R"/>
                </a:rPr>
                <a:t>的項目而需要有所調整</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預測各數據下季或下年度的數值</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再每季或每年更新資料庫</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讓模型能更貼近各企業的預測情況</a:t>
              </a:r>
              <a:r>
                <a:rPr b="1" lang="en-US" sz="1400" spc="-1" strike="noStrike">
                  <a:solidFill>
                    <a:srgbClr val="000000"/>
                  </a:solidFill>
                  <a:latin typeface="Adobe 楷体 Std R"/>
                  <a:ea typeface="Adobe 楷体 Std R"/>
                </a:rPr>
                <a:t>.</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143" name="CustomShape 1"/>
          <p:cNvSpPr/>
          <p:nvPr/>
        </p:nvSpPr>
        <p:spPr>
          <a:xfrm>
            <a:off x="385560" y="133560"/>
            <a:ext cx="741636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前言</a:t>
            </a:r>
            <a:endParaRPr b="0" lang="en-US" sz="4000" spc="-1" strike="noStrike">
              <a:latin typeface="Arial"/>
            </a:endParaRPr>
          </a:p>
        </p:txBody>
      </p:sp>
      <p:grpSp>
        <p:nvGrpSpPr>
          <p:cNvPr id="144" name="Group 2"/>
          <p:cNvGrpSpPr/>
          <p:nvPr/>
        </p:nvGrpSpPr>
        <p:grpSpPr>
          <a:xfrm>
            <a:off x="323640" y="555480"/>
            <a:ext cx="5904360" cy="705240"/>
            <a:chOff x="323640" y="555480"/>
            <a:chExt cx="5904360" cy="705240"/>
          </a:xfrm>
        </p:grpSpPr>
        <p:grpSp>
          <p:nvGrpSpPr>
            <p:cNvPr id="145" name="Group 3"/>
            <p:cNvGrpSpPr/>
            <p:nvPr/>
          </p:nvGrpSpPr>
          <p:grpSpPr>
            <a:xfrm>
              <a:off x="323640" y="555480"/>
              <a:ext cx="683640" cy="705240"/>
              <a:chOff x="323640" y="555480"/>
              <a:chExt cx="683640" cy="705240"/>
            </a:xfrm>
          </p:grpSpPr>
          <p:pic>
            <p:nvPicPr>
              <p:cNvPr id="146" name="图片 3" descr=""/>
              <p:cNvPicPr/>
              <p:nvPr/>
            </p:nvPicPr>
            <p:blipFill>
              <a:blip r:embed="rId2"/>
              <a:stretch/>
            </p:blipFill>
            <p:spPr>
              <a:xfrm>
                <a:off x="323640" y="555480"/>
                <a:ext cx="683640" cy="705240"/>
              </a:xfrm>
              <a:prstGeom prst="rect">
                <a:avLst/>
              </a:prstGeom>
              <a:ln w="0">
                <a:noFill/>
              </a:ln>
            </p:spPr>
          </p:pic>
          <p:sp>
            <p:nvSpPr>
              <p:cNvPr id="147" name="CustomShape 4"/>
              <p:cNvSpPr/>
              <p:nvPr/>
            </p:nvSpPr>
            <p:spPr>
              <a:xfrm>
                <a:off x="387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一</a:t>
                </a:r>
                <a:endParaRPr b="0" lang="en-US" sz="2400" spc="-1" strike="noStrike">
                  <a:latin typeface="Arial"/>
                </a:endParaRPr>
              </a:p>
            </p:txBody>
          </p:sp>
        </p:grpSp>
        <p:sp>
          <p:nvSpPr>
            <p:cNvPr id="148" name="CustomShape 5"/>
            <p:cNvSpPr/>
            <p:nvPr/>
          </p:nvSpPr>
          <p:spPr>
            <a:xfrm>
              <a:off x="899640" y="62748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製作動機</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149" name="Group 6"/>
          <p:cNvGrpSpPr/>
          <p:nvPr/>
        </p:nvGrpSpPr>
        <p:grpSpPr>
          <a:xfrm>
            <a:off x="323640" y="2427840"/>
            <a:ext cx="5904360" cy="705240"/>
            <a:chOff x="323640" y="2427840"/>
            <a:chExt cx="5904360" cy="705240"/>
          </a:xfrm>
        </p:grpSpPr>
        <p:grpSp>
          <p:nvGrpSpPr>
            <p:cNvPr id="150" name="Group 7"/>
            <p:cNvGrpSpPr/>
            <p:nvPr/>
          </p:nvGrpSpPr>
          <p:grpSpPr>
            <a:xfrm>
              <a:off x="323640" y="2427840"/>
              <a:ext cx="683640" cy="705240"/>
              <a:chOff x="323640" y="2427840"/>
              <a:chExt cx="683640" cy="705240"/>
            </a:xfrm>
          </p:grpSpPr>
          <p:pic>
            <p:nvPicPr>
              <p:cNvPr id="151" name="图片 12" descr=""/>
              <p:cNvPicPr/>
              <p:nvPr/>
            </p:nvPicPr>
            <p:blipFill>
              <a:blip r:embed="rId3"/>
              <a:stretch/>
            </p:blipFill>
            <p:spPr>
              <a:xfrm>
                <a:off x="323640" y="2427840"/>
                <a:ext cx="683640" cy="705240"/>
              </a:xfrm>
              <a:prstGeom prst="rect">
                <a:avLst/>
              </a:prstGeom>
              <a:ln w="0">
                <a:noFill/>
              </a:ln>
            </p:spPr>
          </p:pic>
          <p:sp>
            <p:nvSpPr>
              <p:cNvPr id="152" name="CustomShape 8"/>
              <p:cNvSpPr/>
              <p:nvPr/>
            </p:nvSpPr>
            <p:spPr>
              <a:xfrm>
                <a:off x="387720" y="24998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二</a:t>
                </a:r>
                <a:endParaRPr b="0" lang="en-US" sz="2400" spc="-1" strike="noStrike">
                  <a:latin typeface="Arial"/>
                </a:endParaRPr>
              </a:p>
            </p:txBody>
          </p:sp>
        </p:grpSp>
        <p:sp>
          <p:nvSpPr>
            <p:cNvPr id="153" name="CustomShape 9"/>
            <p:cNvSpPr/>
            <p:nvPr/>
          </p:nvSpPr>
          <p:spPr>
            <a:xfrm>
              <a:off x="899640" y="2499840"/>
              <a:ext cx="532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目標</a:t>
              </a:r>
              <a:r>
                <a:rPr b="1" lang="en-US" sz="2800" spc="-1" strike="noStrike">
                  <a:solidFill>
                    <a:srgbClr val="000000"/>
                  </a:solidFill>
                  <a:latin typeface="Adobe 楷体 Std R"/>
                  <a:ea typeface="Adobe 楷体 Std R"/>
                </a:rPr>
                <a:t>:</a:t>
              </a:r>
              <a:endParaRPr b="0" lang="en-US" sz="2800" spc="-1" strike="noStrike">
                <a:latin typeface="Arial"/>
              </a:endParaRPr>
            </a:p>
          </p:txBody>
        </p:sp>
      </p:grpSp>
      <p:sp>
        <p:nvSpPr>
          <p:cNvPr id="154" name="CustomShape 10"/>
          <p:cNvSpPr/>
          <p:nvPr/>
        </p:nvSpPr>
        <p:spPr>
          <a:xfrm>
            <a:off x="971640" y="1131480"/>
            <a:ext cx="7585200" cy="13381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製作八字五行屬性匹配公司五行屬性系統的動機是為了幫助使用者更好地了解自身的五行屬性，以便在工作中更好地發揮自己的特長。在現代企業中，員工是企業最重要的資產，他們的能力和素質直接影響著企業的發展。因此，我們認為應該提供一個工具，讓使用者可以更好地了解自己的五行屬性，從而更好地發揮自己的能力，實現自我價值的最大化</a:t>
            </a:r>
            <a:r>
              <a:rPr b="0" lang="zh-TW" sz="1800" spc="-1" strike="noStrike">
                <a:solidFill>
                  <a:srgbClr val="000000"/>
                </a:solidFill>
                <a:latin typeface="Adobe 楷体 Std R"/>
                <a:ea typeface="Adobe 楷体 Std R"/>
              </a:rPr>
              <a:t>。</a:t>
            </a:r>
            <a:endParaRPr b="0" lang="en-US" sz="1800" spc="-1" strike="noStrike">
              <a:latin typeface="Arial"/>
            </a:endParaRPr>
          </a:p>
        </p:txBody>
      </p:sp>
      <p:sp>
        <p:nvSpPr>
          <p:cNvPr id="155" name="CustomShape 11"/>
          <p:cNvSpPr/>
          <p:nvPr/>
        </p:nvSpPr>
        <p:spPr>
          <a:xfrm>
            <a:off x="971640" y="2941200"/>
            <a:ext cx="7585200" cy="20372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我們的目標是打造一個完整的八字五行屬性匹配使用者五行屬性系統，該系統可以自動分析使用者的五行屬性，幫助使用者更好地適應工作環境，提高工作效率和表現。通過這個系統，使用者可以更好地了解自己的優勢和弱點，從而在工作中更好地發揮自己的特長，提高工作滿意度和自我價值感，並提供相應企業的質量優劣，提升對企業的安全感 。</a:t>
            </a:r>
            <a:endParaRPr b="0" lang="en-US" sz="1600" spc="-1" strike="noStrike">
              <a:latin typeface="Arial"/>
            </a:endParaRPr>
          </a:p>
          <a:p>
            <a:pPr algn="just">
              <a:lnSpc>
                <a:spcPct val="100000"/>
              </a:lnSpc>
            </a:pP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總之，我們希望通過這個系統，讓使用者更好地了解自身的五行屬性，從而更好地發揮自己的能力，實現自我價值的最大化，同時也為企業的發展注入新的活力和動力。</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0" name="Group 1"/>
          <p:cNvGrpSpPr/>
          <p:nvPr/>
        </p:nvGrpSpPr>
        <p:grpSpPr>
          <a:xfrm>
            <a:off x="673200" y="2271240"/>
            <a:ext cx="7426800" cy="516600"/>
            <a:chOff x="673200" y="2271240"/>
            <a:chExt cx="7426800" cy="516600"/>
          </a:xfrm>
        </p:grpSpPr>
        <p:grpSp>
          <p:nvGrpSpPr>
            <p:cNvPr id="921" name="Group 2"/>
            <p:cNvGrpSpPr/>
            <p:nvPr/>
          </p:nvGrpSpPr>
          <p:grpSpPr>
            <a:xfrm>
              <a:off x="673200" y="2292480"/>
              <a:ext cx="411120" cy="428400"/>
              <a:chOff x="673200" y="2292480"/>
              <a:chExt cx="411120" cy="428400"/>
            </a:xfrm>
          </p:grpSpPr>
          <p:pic>
            <p:nvPicPr>
              <p:cNvPr id="922" name="图片 3" descr=""/>
              <p:cNvPicPr/>
              <p:nvPr/>
            </p:nvPicPr>
            <p:blipFill>
              <a:blip r:embed="rId1"/>
              <a:stretch/>
            </p:blipFill>
            <p:spPr>
              <a:xfrm>
                <a:off x="673200" y="2298240"/>
                <a:ext cx="411120" cy="422640"/>
              </a:xfrm>
              <a:prstGeom prst="rect">
                <a:avLst/>
              </a:prstGeom>
              <a:ln w="0">
                <a:noFill/>
              </a:ln>
            </p:spPr>
          </p:pic>
          <p:sp>
            <p:nvSpPr>
              <p:cNvPr id="923" name="CustomShape 3"/>
              <p:cNvSpPr/>
              <p:nvPr/>
            </p:nvSpPr>
            <p:spPr>
              <a:xfrm>
                <a:off x="743400" y="22924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3</a:t>
                </a:r>
                <a:endParaRPr b="0" lang="en-US" sz="1800" spc="-1" strike="noStrike">
                  <a:latin typeface="Arial"/>
                </a:endParaRPr>
              </a:p>
            </p:txBody>
          </p:sp>
        </p:grpSp>
        <p:sp>
          <p:nvSpPr>
            <p:cNvPr id="924" name="CustomShape 4"/>
            <p:cNvSpPr/>
            <p:nvPr/>
          </p:nvSpPr>
          <p:spPr>
            <a:xfrm>
              <a:off x="1072080" y="227124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提醒機制跟防呆機制還需再有更多的函式及判斷式</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才能讓使用者在使用上能更便利也更加順利</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25" name="Group 5"/>
          <p:cNvGrpSpPr/>
          <p:nvPr/>
        </p:nvGrpSpPr>
        <p:grpSpPr>
          <a:xfrm>
            <a:off x="539640" y="555480"/>
            <a:ext cx="8226360" cy="705240"/>
            <a:chOff x="539640" y="555480"/>
            <a:chExt cx="8226360" cy="705240"/>
          </a:xfrm>
        </p:grpSpPr>
        <p:pic>
          <p:nvPicPr>
            <p:cNvPr id="926" name="图片 3" descr=""/>
            <p:cNvPicPr/>
            <p:nvPr/>
          </p:nvPicPr>
          <p:blipFill>
            <a:blip r:embed="rId2"/>
            <a:stretch/>
          </p:blipFill>
          <p:spPr>
            <a:xfrm>
              <a:off x="539640" y="555480"/>
              <a:ext cx="683640" cy="705240"/>
            </a:xfrm>
            <a:prstGeom prst="rect">
              <a:avLst/>
            </a:prstGeom>
            <a:ln w="0">
              <a:noFill/>
            </a:ln>
          </p:spPr>
        </p:pic>
        <p:sp>
          <p:nvSpPr>
            <p:cNvPr id="927" name="CustomShape 6"/>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三</a:t>
              </a:r>
              <a:endParaRPr b="0" lang="en-US" sz="2400" spc="-1" strike="noStrike">
                <a:latin typeface="Arial"/>
              </a:endParaRPr>
            </a:p>
          </p:txBody>
        </p:sp>
        <p:sp>
          <p:nvSpPr>
            <p:cNvPr id="928" name="CustomShape 7"/>
            <p:cNvSpPr/>
            <p:nvPr/>
          </p:nvSpPr>
          <p:spPr>
            <a:xfrm>
              <a:off x="1187640" y="627480"/>
              <a:ext cx="75783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程式方面</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929" name="Group 8"/>
          <p:cNvGrpSpPr/>
          <p:nvPr/>
        </p:nvGrpSpPr>
        <p:grpSpPr>
          <a:xfrm>
            <a:off x="673200" y="2828160"/>
            <a:ext cx="7426800" cy="516600"/>
            <a:chOff x="673200" y="2828160"/>
            <a:chExt cx="7426800" cy="516600"/>
          </a:xfrm>
        </p:grpSpPr>
        <p:grpSp>
          <p:nvGrpSpPr>
            <p:cNvPr id="930" name="Group 9"/>
            <p:cNvGrpSpPr/>
            <p:nvPr/>
          </p:nvGrpSpPr>
          <p:grpSpPr>
            <a:xfrm>
              <a:off x="673200" y="2849400"/>
              <a:ext cx="411120" cy="428400"/>
              <a:chOff x="673200" y="2849400"/>
              <a:chExt cx="411120" cy="428400"/>
            </a:xfrm>
          </p:grpSpPr>
          <p:pic>
            <p:nvPicPr>
              <p:cNvPr id="931" name="图片 3" descr=""/>
              <p:cNvPicPr/>
              <p:nvPr/>
            </p:nvPicPr>
            <p:blipFill>
              <a:blip r:embed="rId3"/>
              <a:stretch/>
            </p:blipFill>
            <p:spPr>
              <a:xfrm>
                <a:off x="673200" y="2855160"/>
                <a:ext cx="411120" cy="422640"/>
              </a:xfrm>
              <a:prstGeom prst="rect">
                <a:avLst/>
              </a:prstGeom>
              <a:ln w="0">
                <a:noFill/>
              </a:ln>
            </p:spPr>
          </p:pic>
          <p:sp>
            <p:nvSpPr>
              <p:cNvPr id="932" name="CustomShape 10"/>
              <p:cNvSpPr/>
              <p:nvPr/>
            </p:nvSpPr>
            <p:spPr>
              <a:xfrm>
                <a:off x="743400" y="28494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4</a:t>
                </a:r>
                <a:endParaRPr b="0" lang="en-US" sz="1800" spc="-1" strike="noStrike">
                  <a:latin typeface="Arial"/>
                </a:endParaRPr>
              </a:p>
            </p:txBody>
          </p:sp>
        </p:grpSp>
        <p:sp>
          <p:nvSpPr>
            <p:cNvPr id="933" name="CustomShape 11"/>
            <p:cNvSpPr/>
            <p:nvPr/>
          </p:nvSpPr>
          <p:spPr>
            <a:xfrm>
              <a:off x="1072080" y="28281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網頁設計的精美程度還需要再更多的修正</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目前多為原</a:t>
              </a:r>
              <a:r>
                <a:rPr b="1" lang="en-US" sz="1400" spc="-1" strike="noStrike">
                  <a:solidFill>
                    <a:srgbClr val="000000"/>
                  </a:solidFill>
                  <a:latin typeface="Adobe 楷体 Std R"/>
                  <a:ea typeface="Adobe 楷体 Std R"/>
                </a:rPr>
                <a:t>firebase</a:t>
              </a:r>
              <a:r>
                <a:rPr b="1" lang="zh-TW" sz="1400" spc="-1" strike="noStrike">
                  <a:solidFill>
                    <a:srgbClr val="000000"/>
                  </a:solidFill>
                  <a:latin typeface="Adobe 楷体 Std R"/>
                  <a:ea typeface="Adobe 楷体 Std R"/>
                </a:rPr>
                <a:t>所提供的版式為主</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在按鍵上也都還需更加優化</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34" name="Group 12"/>
          <p:cNvGrpSpPr/>
          <p:nvPr/>
        </p:nvGrpSpPr>
        <p:grpSpPr>
          <a:xfrm>
            <a:off x="683640" y="1707480"/>
            <a:ext cx="7416360" cy="516600"/>
            <a:chOff x="683640" y="1707480"/>
            <a:chExt cx="7416360" cy="516600"/>
          </a:xfrm>
        </p:grpSpPr>
        <p:grpSp>
          <p:nvGrpSpPr>
            <p:cNvPr id="935" name="Group 13"/>
            <p:cNvGrpSpPr/>
            <p:nvPr/>
          </p:nvGrpSpPr>
          <p:grpSpPr>
            <a:xfrm>
              <a:off x="683640" y="1729080"/>
              <a:ext cx="418680" cy="428040"/>
              <a:chOff x="683640" y="1729080"/>
              <a:chExt cx="418680" cy="428040"/>
            </a:xfrm>
          </p:grpSpPr>
          <p:pic>
            <p:nvPicPr>
              <p:cNvPr id="936" name="图片 3" descr=""/>
              <p:cNvPicPr/>
              <p:nvPr/>
            </p:nvPicPr>
            <p:blipFill>
              <a:blip r:embed="rId4"/>
              <a:stretch/>
            </p:blipFill>
            <p:spPr>
              <a:xfrm>
                <a:off x="683640" y="1734480"/>
                <a:ext cx="418680" cy="422640"/>
              </a:xfrm>
              <a:prstGeom prst="rect">
                <a:avLst/>
              </a:prstGeom>
              <a:ln w="0">
                <a:noFill/>
              </a:ln>
            </p:spPr>
          </p:pic>
          <p:sp>
            <p:nvSpPr>
              <p:cNvPr id="937" name="CustomShape 14"/>
              <p:cNvSpPr/>
              <p:nvPr/>
            </p:nvSpPr>
            <p:spPr>
              <a:xfrm>
                <a:off x="754920" y="1729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938" name="CustomShape 15"/>
            <p:cNvSpPr/>
            <p:nvPr/>
          </p:nvSpPr>
          <p:spPr>
            <a:xfrm>
              <a:off x="1089720" y="1707480"/>
              <a:ext cx="701028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目前抓取</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資料的網站</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限制條件太多</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需再尋找更適合的資料來源來修改</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這樣才會有利於未來更新資料庫的速度</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39" name="Group 16"/>
          <p:cNvGrpSpPr/>
          <p:nvPr/>
        </p:nvGrpSpPr>
        <p:grpSpPr>
          <a:xfrm>
            <a:off x="671040" y="3416760"/>
            <a:ext cx="7426800" cy="516600"/>
            <a:chOff x="671040" y="3416760"/>
            <a:chExt cx="7426800" cy="516600"/>
          </a:xfrm>
        </p:grpSpPr>
        <p:grpSp>
          <p:nvGrpSpPr>
            <p:cNvPr id="940" name="Group 17"/>
            <p:cNvGrpSpPr/>
            <p:nvPr/>
          </p:nvGrpSpPr>
          <p:grpSpPr>
            <a:xfrm>
              <a:off x="671040" y="3438000"/>
              <a:ext cx="411120" cy="428400"/>
              <a:chOff x="671040" y="3438000"/>
              <a:chExt cx="411120" cy="428400"/>
            </a:xfrm>
          </p:grpSpPr>
          <p:pic>
            <p:nvPicPr>
              <p:cNvPr id="941" name="图片 3" descr=""/>
              <p:cNvPicPr/>
              <p:nvPr/>
            </p:nvPicPr>
            <p:blipFill>
              <a:blip r:embed="rId5"/>
              <a:stretch/>
            </p:blipFill>
            <p:spPr>
              <a:xfrm>
                <a:off x="671040" y="3443760"/>
                <a:ext cx="411120" cy="422640"/>
              </a:xfrm>
              <a:prstGeom prst="rect">
                <a:avLst/>
              </a:prstGeom>
              <a:ln w="0">
                <a:noFill/>
              </a:ln>
            </p:spPr>
          </p:pic>
          <p:sp>
            <p:nvSpPr>
              <p:cNvPr id="942" name="CustomShape 18"/>
              <p:cNvSpPr/>
              <p:nvPr/>
            </p:nvSpPr>
            <p:spPr>
              <a:xfrm>
                <a:off x="741240" y="34380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5</a:t>
                </a:r>
                <a:endParaRPr b="0" lang="en-US" sz="1800" spc="-1" strike="noStrike">
                  <a:latin typeface="Arial"/>
                </a:endParaRPr>
              </a:p>
            </p:txBody>
          </p:sp>
        </p:grpSp>
        <p:sp>
          <p:nvSpPr>
            <p:cNvPr id="943" name="CustomShape 19"/>
            <p:cNvSpPr/>
            <p:nvPr/>
          </p:nvSpPr>
          <p:spPr>
            <a:xfrm>
              <a:off x="1069920" y="34167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查八字渲染的網頁需再全新排版及設計</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且爬蟲資料也需將個別資料個別存放以利新版面套用</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44" name="Group 20"/>
          <p:cNvGrpSpPr/>
          <p:nvPr/>
        </p:nvGrpSpPr>
        <p:grpSpPr>
          <a:xfrm>
            <a:off x="685800" y="3982320"/>
            <a:ext cx="7426440" cy="516600"/>
            <a:chOff x="685800" y="3982320"/>
            <a:chExt cx="7426440" cy="516600"/>
          </a:xfrm>
        </p:grpSpPr>
        <p:grpSp>
          <p:nvGrpSpPr>
            <p:cNvPr id="945" name="Group 21"/>
            <p:cNvGrpSpPr/>
            <p:nvPr/>
          </p:nvGrpSpPr>
          <p:grpSpPr>
            <a:xfrm>
              <a:off x="685800" y="3990960"/>
              <a:ext cx="411120" cy="428400"/>
              <a:chOff x="685800" y="3990960"/>
              <a:chExt cx="411120" cy="428400"/>
            </a:xfrm>
          </p:grpSpPr>
          <p:pic>
            <p:nvPicPr>
              <p:cNvPr id="946" name="图片 3" descr=""/>
              <p:cNvPicPr/>
              <p:nvPr/>
            </p:nvPicPr>
            <p:blipFill>
              <a:blip r:embed="rId6"/>
              <a:stretch/>
            </p:blipFill>
            <p:spPr>
              <a:xfrm>
                <a:off x="685800" y="3996720"/>
                <a:ext cx="411120" cy="422640"/>
              </a:xfrm>
              <a:prstGeom prst="rect">
                <a:avLst/>
              </a:prstGeom>
              <a:ln w="0">
                <a:noFill/>
              </a:ln>
            </p:spPr>
          </p:pic>
          <p:sp>
            <p:nvSpPr>
              <p:cNvPr id="947" name="CustomShape 22"/>
              <p:cNvSpPr/>
              <p:nvPr/>
            </p:nvSpPr>
            <p:spPr>
              <a:xfrm>
                <a:off x="755640" y="399096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6</a:t>
                </a:r>
                <a:endParaRPr b="0" lang="en-US" sz="1800" spc="-1" strike="noStrike">
                  <a:latin typeface="Arial"/>
                </a:endParaRPr>
              </a:p>
            </p:txBody>
          </p:sp>
        </p:grpSp>
        <p:sp>
          <p:nvSpPr>
            <p:cNvPr id="948" name="CustomShape 23"/>
            <p:cNvSpPr/>
            <p:nvPr/>
          </p:nvSpPr>
          <p:spPr>
            <a:xfrm>
              <a:off x="1084320" y="398232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查公司的表單上</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應該再增加篩選</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排序及搜尋等功能</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讓使用者能更輕易找尋自己想要的公司資料可直接搜索到公司</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49" name="Group 24"/>
          <p:cNvGrpSpPr/>
          <p:nvPr/>
        </p:nvGrpSpPr>
        <p:grpSpPr>
          <a:xfrm>
            <a:off x="683640" y="4568760"/>
            <a:ext cx="7426800" cy="516600"/>
            <a:chOff x="683640" y="4568760"/>
            <a:chExt cx="7426800" cy="516600"/>
          </a:xfrm>
        </p:grpSpPr>
        <p:grpSp>
          <p:nvGrpSpPr>
            <p:cNvPr id="950" name="Group 25"/>
            <p:cNvGrpSpPr/>
            <p:nvPr/>
          </p:nvGrpSpPr>
          <p:grpSpPr>
            <a:xfrm>
              <a:off x="683640" y="4577400"/>
              <a:ext cx="411120" cy="428400"/>
              <a:chOff x="683640" y="4577400"/>
              <a:chExt cx="411120" cy="428400"/>
            </a:xfrm>
          </p:grpSpPr>
          <p:pic>
            <p:nvPicPr>
              <p:cNvPr id="951" name="图片 3" descr=""/>
              <p:cNvPicPr/>
              <p:nvPr/>
            </p:nvPicPr>
            <p:blipFill>
              <a:blip r:embed="rId7"/>
              <a:stretch/>
            </p:blipFill>
            <p:spPr>
              <a:xfrm>
                <a:off x="683640" y="4583160"/>
                <a:ext cx="411120" cy="422640"/>
              </a:xfrm>
              <a:prstGeom prst="rect">
                <a:avLst/>
              </a:prstGeom>
              <a:ln w="0">
                <a:noFill/>
              </a:ln>
            </p:spPr>
          </p:pic>
          <p:sp>
            <p:nvSpPr>
              <p:cNvPr id="952" name="CustomShape 26"/>
              <p:cNvSpPr/>
              <p:nvPr/>
            </p:nvSpPr>
            <p:spPr>
              <a:xfrm>
                <a:off x="753480" y="457740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7</a:t>
                </a:r>
                <a:endParaRPr b="0" lang="en-US" sz="1800" spc="-1" strike="noStrike">
                  <a:latin typeface="Arial"/>
                </a:endParaRPr>
              </a:p>
            </p:txBody>
          </p:sp>
        </p:grpSp>
        <p:sp>
          <p:nvSpPr>
            <p:cNvPr id="953" name="CustomShape 27"/>
            <p:cNvSpPr/>
            <p:nvPr/>
          </p:nvSpPr>
          <p:spPr>
            <a:xfrm>
              <a:off x="1082520" y="4568760"/>
              <a:ext cx="702792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目前有部分股票代號的線性回歸預測結果是</a:t>
              </a:r>
              <a:r>
                <a:rPr b="1" lang="en-US" sz="1400" spc="-1" strike="noStrike">
                  <a:solidFill>
                    <a:srgbClr val="000000"/>
                  </a:solidFill>
                  <a:latin typeface="Adobe 楷体 Std R"/>
                  <a:ea typeface="Adobe 楷体 Std R"/>
                </a:rPr>
                <a:t>100%</a:t>
              </a:r>
              <a:r>
                <a:rPr b="1" lang="zh-TW" sz="1400" spc="-1" strike="noStrike">
                  <a:solidFill>
                    <a:srgbClr val="000000"/>
                  </a:solidFill>
                  <a:latin typeface="Adobe 楷体 Std R"/>
                  <a:ea typeface="Adobe 楷体 Std R"/>
                </a:rPr>
                <a:t>需再確認是否是因</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值穩定或是資料過少而導致的結果</a:t>
              </a:r>
              <a:r>
                <a:rPr b="1" lang="en-US" sz="1400" spc="-1" strike="noStrike">
                  <a:solidFill>
                    <a:srgbClr val="000000"/>
                  </a:solidFill>
                  <a:latin typeface="Adobe 楷体 Std R"/>
                  <a:ea typeface="Adobe 楷体 Std R"/>
                </a:rPr>
                <a:t>,</a:t>
              </a:r>
              <a:r>
                <a:rPr b="1" lang="zh-TW" sz="1400" spc="-1" strike="noStrike">
                  <a:solidFill>
                    <a:srgbClr val="000000"/>
                  </a:solidFill>
                  <a:latin typeface="Adobe 楷体 Std R"/>
                  <a:ea typeface="Adobe 楷体 Std R"/>
                </a:rPr>
                <a:t>視情況會需要再修正模型測試</a:t>
              </a:r>
              <a:r>
                <a:rPr b="1" lang="en-US" sz="1400" spc="-1" strike="noStrike">
                  <a:solidFill>
                    <a:srgbClr val="000000"/>
                  </a:solidFill>
                  <a:latin typeface="Adobe 楷体 Std R"/>
                  <a:ea typeface="Adobe 楷体 Std R"/>
                </a:rPr>
                <a:t>.</a:t>
              </a:r>
              <a:endParaRPr b="0" lang="en-US" sz="1400" spc="-1" strike="noStrike">
                <a:latin typeface="Arial"/>
              </a:endParaRPr>
            </a:p>
          </p:txBody>
        </p:sp>
      </p:grpSp>
      <p:grpSp>
        <p:nvGrpSpPr>
          <p:cNvPr id="954" name="Group 28"/>
          <p:cNvGrpSpPr/>
          <p:nvPr/>
        </p:nvGrpSpPr>
        <p:grpSpPr>
          <a:xfrm>
            <a:off x="683640" y="1203480"/>
            <a:ext cx="7416360" cy="516600"/>
            <a:chOff x="683640" y="1203480"/>
            <a:chExt cx="7416360" cy="516600"/>
          </a:xfrm>
        </p:grpSpPr>
        <p:grpSp>
          <p:nvGrpSpPr>
            <p:cNvPr id="955" name="Group 29"/>
            <p:cNvGrpSpPr/>
            <p:nvPr/>
          </p:nvGrpSpPr>
          <p:grpSpPr>
            <a:xfrm>
              <a:off x="683640" y="1224720"/>
              <a:ext cx="418680" cy="428400"/>
              <a:chOff x="683640" y="1224720"/>
              <a:chExt cx="418680" cy="428400"/>
            </a:xfrm>
          </p:grpSpPr>
          <p:pic>
            <p:nvPicPr>
              <p:cNvPr id="956" name="图片 3" descr=""/>
              <p:cNvPicPr/>
              <p:nvPr/>
            </p:nvPicPr>
            <p:blipFill>
              <a:blip r:embed="rId8"/>
              <a:stretch/>
            </p:blipFill>
            <p:spPr>
              <a:xfrm>
                <a:off x="683640" y="1230480"/>
                <a:ext cx="418680" cy="422640"/>
              </a:xfrm>
              <a:prstGeom prst="rect">
                <a:avLst/>
              </a:prstGeom>
              <a:ln w="0">
                <a:noFill/>
              </a:ln>
            </p:spPr>
          </p:pic>
          <p:sp>
            <p:nvSpPr>
              <p:cNvPr id="957" name="CustomShape 30"/>
              <p:cNvSpPr/>
              <p:nvPr/>
            </p:nvSpPr>
            <p:spPr>
              <a:xfrm>
                <a:off x="757440" y="12247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958" name="CustomShape 31"/>
            <p:cNvSpPr/>
            <p:nvPr/>
          </p:nvSpPr>
          <p:spPr>
            <a:xfrm>
              <a:off x="1089720" y="1203480"/>
              <a:ext cx="701028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關於系統網頁</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應加註警語</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如算命不是</a:t>
              </a:r>
              <a:r>
                <a:rPr b="1" lang="en-US" sz="1400" spc="-1" strike="noStrike">
                  <a:solidFill>
                    <a:srgbClr val="000000"/>
                  </a:solidFill>
                  <a:latin typeface="Adobe 楷体 Std R"/>
                  <a:ea typeface="Adobe 楷体 Std R"/>
                </a:rPr>
                <a:t>100%</a:t>
              </a:r>
              <a:r>
                <a:rPr b="1" lang="zh-TW" sz="1400" spc="-1" strike="noStrike">
                  <a:solidFill>
                    <a:srgbClr val="000000"/>
                  </a:solidFill>
                  <a:latin typeface="Adobe 楷体 Std R"/>
                  <a:ea typeface="Adobe 楷体 Std R"/>
                </a:rPr>
                <a:t>正確</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請按自身實際狀況考量</a:t>
              </a:r>
              <a:r>
                <a:rPr b="1" lang="en-US" sz="1400" spc="-1" strike="noStrike">
                  <a:solidFill>
                    <a:srgbClr val="000000"/>
                  </a:solidFill>
                  <a:latin typeface="Adobe 楷体 Std R"/>
                  <a:ea typeface="Adobe 楷体 Std R"/>
                </a:rPr>
                <a:t>,</a:t>
              </a:r>
              <a:r>
                <a:rPr b="1" lang="zh-TW" sz="1400" spc="-1" strike="noStrike">
                  <a:solidFill>
                    <a:srgbClr val="000000"/>
                  </a:solidFill>
                  <a:latin typeface="Adobe 楷体 Std R"/>
                  <a:ea typeface="Adobe 楷体 Std R"/>
                </a:rPr>
                <a:t>而公司資料方面則是</a:t>
              </a:r>
              <a:r>
                <a:rPr b="1" lang="en-US" sz="1400" spc="-1" strike="noStrike">
                  <a:solidFill>
                    <a:srgbClr val="000000"/>
                  </a:solidFill>
                  <a:latin typeface="Adobe 楷体 Std R"/>
                  <a:ea typeface="Adobe 楷体 Std R"/>
                </a:rPr>
                <a:t>ROE</a:t>
              </a:r>
              <a:r>
                <a:rPr b="1" lang="zh-TW" sz="1400" spc="-1" strike="noStrike">
                  <a:solidFill>
                    <a:srgbClr val="000000"/>
                  </a:solidFill>
                  <a:latin typeface="Adobe 楷体 Std R"/>
                  <a:ea typeface="Adobe 楷体 Std R"/>
                </a:rPr>
                <a:t>預測僅供參考</a:t>
              </a:r>
              <a:r>
                <a:rPr b="1" lang="en-US" sz="1400" spc="-1" strike="noStrike">
                  <a:solidFill>
                    <a:srgbClr val="000000"/>
                  </a:solidFill>
                  <a:latin typeface="Adobe 楷体 Std R"/>
                  <a:ea typeface="Adobe 楷体 Std R"/>
                </a:rPr>
                <a:t>, </a:t>
              </a:r>
              <a:r>
                <a:rPr b="1" lang="zh-TW" sz="1400" spc="-1" strike="noStrike">
                  <a:solidFill>
                    <a:srgbClr val="000000"/>
                  </a:solidFill>
                  <a:latin typeface="Adobe 楷体 Std R"/>
                  <a:ea typeface="Adobe 楷体 Std R"/>
                </a:rPr>
                <a:t>請依自身評估為準</a:t>
              </a:r>
              <a:r>
                <a:rPr b="1" lang="en-US" sz="1400" spc="-1" strike="noStrike">
                  <a:solidFill>
                    <a:srgbClr val="000000"/>
                  </a:solidFill>
                  <a:latin typeface="Adobe 楷体 Std R"/>
                  <a:ea typeface="Adobe 楷体 Std R"/>
                </a:rPr>
                <a:t>.</a:t>
              </a:r>
              <a:endParaRPr b="0" lang="en-US" sz="1400" spc="-1" strike="noStrike">
                <a:latin typeface="Arial"/>
              </a:endParaRPr>
            </a:p>
          </p:txBody>
        </p:sp>
      </p:gr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9" name="Picture 2" descr=""/>
          <p:cNvPicPr/>
          <p:nvPr/>
        </p:nvPicPr>
        <p:blipFill>
          <a:blip r:embed="rId1"/>
          <a:stretch/>
        </p:blipFill>
        <p:spPr>
          <a:xfrm>
            <a:off x="0" y="0"/>
            <a:ext cx="9143640" cy="5143320"/>
          </a:xfrm>
          <a:prstGeom prst="rect">
            <a:avLst/>
          </a:prstGeom>
          <a:ln w="9525">
            <a:noFill/>
          </a:ln>
        </p:spPr>
      </p:pic>
      <p:pic>
        <p:nvPicPr>
          <p:cNvPr id="960" name="Picture 3" descr="I:\我的模板\中国风模板\中国风模板05\宽版\页面1\切片\墨竹02.png"/>
          <p:cNvPicPr/>
          <p:nvPr/>
        </p:nvPicPr>
        <p:blipFill>
          <a:blip r:embed="rId2"/>
          <a:stretch/>
        </p:blipFill>
        <p:spPr>
          <a:xfrm>
            <a:off x="0" y="0"/>
            <a:ext cx="9143640" cy="5143320"/>
          </a:xfrm>
          <a:prstGeom prst="rect">
            <a:avLst/>
          </a:prstGeom>
          <a:ln w="0">
            <a:noFill/>
          </a:ln>
        </p:spPr>
      </p:pic>
      <p:sp>
        <p:nvSpPr>
          <p:cNvPr id="961" name="CustomShape 1"/>
          <p:cNvSpPr/>
          <p:nvPr/>
        </p:nvSpPr>
        <p:spPr>
          <a:xfrm>
            <a:off x="2339640" y="1995840"/>
            <a:ext cx="4392000" cy="9133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zh-TW" sz="5400" spc="-1" strike="noStrike">
                <a:solidFill>
                  <a:srgbClr val="000000"/>
                </a:solidFill>
                <a:latin typeface="Adobe 楷体 Std R"/>
                <a:ea typeface="Adobe 楷体 Std R"/>
              </a:rPr>
              <a:t>簡報結束</a:t>
            </a:r>
            <a:endParaRPr b="0" lang="en-US" sz="5400" spc="-1" strike="noStrike">
              <a:latin typeface="Arial"/>
            </a:endParaRPr>
          </a:p>
        </p:txBody>
      </p:sp>
    </p:spTree>
  </p:cSld>
  <mc:AlternateContent>
    <mc:Choice Requires="p14">
      <p:transition spd="slow" advTm="3000" p14:dur="1400">
        <p14:ripple/>
      </p:transition>
    </mc:Choice>
    <mc:Fallback>
      <p:transition spd="slow" advTm="3000">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157" name="CustomShape 1"/>
          <p:cNvSpPr/>
          <p:nvPr/>
        </p:nvSpPr>
        <p:spPr>
          <a:xfrm>
            <a:off x="0" y="2600280"/>
            <a:ext cx="9143640" cy="609120"/>
          </a:xfrm>
          <a:prstGeom prst="rect">
            <a:avLst/>
          </a:prstGeom>
          <a:solidFill>
            <a:srgbClr val="e46c0a">
              <a:alpha val="35000"/>
            </a:srgbClr>
          </a:solidFill>
          <a:ln w="25400">
            <a:noFill/>
          </a:ln>
        </p:spPr>
        <p:style>
          <a:lnRef idx="0"/>
          <a:fillRef idx="0"/>
          <a:effectRef idx="0"/>
          <a:fontRef idx="minor"/>
        </p:style>
      </p:sp>
      <p:sp>
        <p:nvSpPr>
          <p:cNvPr id="158" name="CustomShape 2"/>
          <p:cNvSpPr/>
          <p:nvPr/>
        </p:nvSpPr>
        <p:spPr>
          <a:xfrm>
            <a:off x="0" y="600840"/>
            <a:ext cx="9143640" cy="703080"/>
          </a:xfrm>
          <a:prstGeom prst="rect">
            <a:avLst/>
          </a:prstGeom>
          <a:solidFill>
            <a:srgbClr val="00b050">
              <a:alpha val="35000"/>
            </a:srgbClr>
          </a:solidFill>
          <a:ln w="25400">
            <a:noFill/>
          </a:ln>
        </p:spPr>
        <p:style>
          <a:lnRef idx="0"/>
          <a:fillRef idx="0"/>
          <a:effectRef idx="0"/>
          <a:fontRef idx="minor"/>
        </p:style>
      </p:sp>
      <p:sp>
        <p:nvSpPr>
          <p:cNvPr id="159" name="CustomShape 3"/>
          <p:cNvSpPr/>
          <p:nvPr/>
        </p:nvSpPr>
        <p:spPr>
          <a:xfrm>
            <a:off x="0" y="1607040"/>
            <a:ext cx="9143640" cy="689040"/>
          </a:xfrm>
          <a:prstGeom prst="rect">
            <a:avLst/>
          </a:prstGeom>
          <a:solidFill>
            <a:srgbClr val="0070c0">
              <a:alpha val="35000"/>
            </a:srgbClr>
          </a:solidFill>
          <a:ln w="25400">
            <a:noFill/>
          </a:ln>
        </p:spPr>
        <p:style>
          <a:lnRef idx="0"/>
          <a:fillRef idx="0"/>
          <a:effectRef idx="0"/>
          <a:fontRef idx="minor"/>
        </p:style>
      </p:sp>
      <p:sp>
        <p:nvSpPr>
          <p:cNvPr id="160" name="CustomShape 4"/>
          <p:cNvSpPr/>
          <p:nvPr/>
        </p:nvSpPr>
        <p:spPr>
          <a:xfrm>
            <a:off x="2843640" y="699480"/>
            <a:ext cx="801360" cy="516600"/>
          </a:xfrm>
          <a:prstGeom prst="rect">
            <a:avLst/>
          </a:prstGeom>
          <a:noFill/>
          <a:ln w="0">
            <a:solidFill>
              <a:srgbClr val="000000"/>
            </a:solidFill>
            <a:tailEnd len="med" type="triangle" w="med"/>
          </a:ln>
        </p:spPr>
        <p:style>
          <a:lnRef idx="0"/>
          <a:fillRef idx="0"/>
          <a:effectRef idx="0"/>
          <a:fontRef idx="minor"/>
        </p:style>
        <p:txBody>
          <a:bodyPr lIns="90000" rIns="90000" tIns="45000" bIns="45000">
            <a:spAutoFit/>
          </a:bodyPr>
          <a:p>
            <a:pPr algn="ctr">
              <a:lnSpc>
                <a:spcPct val="100000"/>
              </a:lnSpc>
              <a:tabLst>
                <a:tab algn="l" pos="0"/>
              </a:tabLst>
            </a:pPr>
            <a:r>
              <a:rPr b="1" lang="zh-TW" sz="1400" spc="-1" strike="noStrike">
                <a:solidFill>
                  <a:srgbClr val="006600"/>
                </a:solidFill>
                <a:latin typeface="Calibri"/>
              </a:rPr>
              <a:t>使用者</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登入</a:t>
            </a:r>
            <a:endParaRPr b="0" lang="en-US" sz="1400" spc="-1" strike="noStrike">
              <a:latin typeface="Arial"/>
            </a:endParaRPr>
          </a:p>
        </p:txBody>
      </p:sp>
      <p:sp>
        <p:nvSpPr>
          <p:cNvPr id="161" name="CustomShape 5"/>
          <p:cNvSpPr/>
          <p:nvPr/>
        </p:nvSpPr>
        <p:spPr>
          <a:xfrm>
            <a:off x="4573800" y="699480"/>
            <a:ext cx="7160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填基本</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資料</a:t>
            </a:r>
            <a:endParaRPr b="0" lang="en-US" sz="1400" spc="-1" strike="noStrike">
              <a:latin typeface="Arial"/>
            </a:endParaRPr>
          </a:p>
        </p:txBody>
      </p:sp>
      <p:sp>
        <p:nvSpPr>
          <p:cNvPr id="162" name="CustomShape 6"/>
          <p:cNvSpPr/>
          <p:nvPr/>
        </p:nvSpPr>
        <p:spPr>
          <a:xfrm>
            <a:off x="3682440" y="699480"/>
            <a:ext cx="846000" cy="516600"/>
          </a:xfrm>
          <a:prstGeom prst="rect">
            <a:avLst/>
          </a:prstGeom>
          <a:noFill/>
          <a:ln w="0">
            <a:solidFill>
              <a:srgbClr val="000000"/>
            </a:solidFill>
            <a:tailEnd len="med" type="triangle" w="med"/>
          </a:ln>
        </p:spPr>
        <p:style>
          <a:lnRef idx="0"/>
          <a:fillRef idx="0"/>
          <a:effectRef idx="0"/>
          <a:fontRef idx="minor"/>
        </p:style>
        <p:txBody>
          <a:bodyPr lIns="90000" rIns="90000" tIns="45000" bIns="45000">
            <a:spAutoFit/>
          </a:bodyPr>
          <a:p>
            <a:pPr algn="ctr">
              <a:lnSpc>
                <a:spcPct val="100000"/>
              </a:lnSpc>
              <a:tabLst>
                <a:tab algn="l" pos="0"/>
              </a:tabLst>
            </a:pPr>
            <a:r>
              <a:rPr b="1" lang="zh-TW" sz="1400" spc="-1" strike="noStrike">
                <a:solidFill>
                  <a:srgbClr val="006600"/>
                </a:solidFill>
                <a:latin typeface="Calibri"/>
              </a:rPr>
              <a:t>使用者</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註冊</a:t>
            </a:r>
            <a:endParaRPr b="0" lang="en-US" sz="1400" spc="-1" strike="noStrike">
              <a:latin typeface="Arial"/>
            </a:endParaRPr>
          </a:p>
        </p:txBody>
      </p:sp>
      <p:sp>
        <p:nvSpPr>
          <p:cNvPr id="163" name="CustomShape 7"/>
          <p:cNvSpPr/>
          <p:nvPr/>
        </p:nvSpPr>
        <p:spPr>
          <a:xfrm>
            <a:off x="4684320" y="169164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擷取算命</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網站資訊</a:t>
            </a:r>
            <a:endParaRPr b="0" lang="en-US" sz="1400" spc="-1" strike="noStrike">
              <a:latin typeface="Arial"/>
            </a:endParaRPr>
          </a:p>
        </p:txBody>
      </p:sp>
      <p:sp>
        <p:nvSpPr>
          <p:cNvPr id="164" name="CustomShape 8"/>
          <p:cNvSpPr/>
          <p:nvPr/>
        </p:nvSpPr>
        <p:spPr>
          <a:xfrm>
            <a:off x="2811960" y="169380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擷取並存</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喜用神</a:t>
            </a:r>
            <a:endParaRPr b="0" lang="en-US" sz="1400" spc="-1" strike="noStrike">
              <a:latin typeface="Arial"/>
            </a:endParaRPr>
          </a:p>
        </p:txBody>
      </p:sp>
      <p:sp>
        <p:nvSpPr>
          <p:cNvPr id="165" name="CustomShape 9"/>
          <p:cNvSpPr/>
          <p:nvPr/>
        </p:nvSpPr>
        <p:spPr>
          <a:xfrm>
            <a:off x="1875960" y="169452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取生辰並</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傳至網站</a:t>
            </a:r>
            <a:endParaRPr b="0" lang="en-US" sz="1400" spc="-1" strike="noStrike">
              <a:latin typeface="Arial"/>
            </a:endParaRPr>
          </a:p>
        </p:txBody>
      </p:sp>
      <p:sp>
        <p:nvSpPr>
          <p:cNvPr id="166" name="CustomShape 10"/>
          <p:cNvSpPr/>
          <p:nvPr/>
        </p:nvSpPr>
        <p:spPr>
          <a:xfrm>
            <a:off x="3750840" y="168876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擷取公司</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資料</a:t>
            </a:r>
            <a:endParaRPr b="0" lang="en-US" sz="1400" spc="-1" strike="noStrike">
              <a:latin typeface="Arial"/>
            </a:endParaRPr>
          </a:p>
        </p:txBody>
      </p:sp>
      <p:sp>
        <p:nvSpPr>
          <p:cNvPr id="167" name="CustomShape 11"/>
          <p:cNvSpPr/>
          <p:nvPr/>
        </p:nvSpPr>
        <p:spPr>
          <a:xfrm>
            <a:off x="939960" y="169380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存使用者</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資料</a:t>
            </a:r>
            <a:endParaRPr b="0" lang="en-US" sz="1400" spc="-1" strike="noStrike">
              <a:latin typeface="Arial"/>
            </a:endParaRPr>
          </a:p>
        </p:txBody>
      </p:sp>
      <p:sp>
        <p:nvSpPr>
          <p:cNvPr id="168" name="CustomShape 12"/>
          <p:cNvSpPr/>
          <p:nvPr/>
        </p:nvSpPr>
        <p:spPr>
          <a:xfrm>
            <a:off x="7204680" y="69948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顯示算命</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資訊</a:t>
            </a:r>
            <a:endParaRPr b="0" lang="en-US" sz="1400" spc="-1" strike="noStrike">
              <a:latin typeface="Arial"/>
            </a:endParaRPr>
          </a:p>
        </p:txBody>
      </p:sp>
      <p:sp>
        <p:nvSpPr>
          <p:cNvPr id="169" name="CustomShape 13"/>
          <p:cNvSpPr/>
          <p:nvPr/>
        </p:nvSpPr>
        <p:spPr>
          <a:xfrm>
            <a:off x="8425080" y="699480"/>
            <a:ext cx="5378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Arial"/>
              </a:rPr>
              <a:t>信箱</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驗證</a:t>
            </a:r>
            <a:endParaRPr b="0" lang="en-US" sz="1400" spc="-1" strike="noStrike">
              <a:latin typeface="Arial"/>
            </a:endParaRPr>
          </a:p>
        </p:txBody>
      </p:sp>
      <p:sp>
        <p:nvSpPr>
          <p:cNvPr id="170" name="CustomShape 14"/>
          <p:cNvSpPr/>
          <p:nvPr/>
        </p:nvSpPr>
        <p:spPr>
          <a:xfrm>
            <a:off x="1692720" y="699480"/>
            <a:ext cx="5378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主頁</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操作</a:t>
            </a:r>
            <a:endParaRPr b="0" lang="en-US" sz="1400" spc="-1" strike="noStrike">
              <a:latin typeface="Arial"/>
            </a:endParaRPr>
          </a:p>
        </p:txBody>
      </p:sp>
      <p:sp>
        <p:nvSpPr>
          <p:cNvPr id="171" name="CustomShape 15"/>
          <p:cNvSpPr/>
          <p:nvPr/>
        </p:nvSpPr>
        <p:spPr>
          <a:xfrm>
            <a:off x="5321520" y="69912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修改密碼</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及資料</a:t>
            </a:r>
            <a:endParaRPr b="0" lang="en-US" sz="1400" spc="-1" strike="noStrike">
              <a:latin typeface="Arial"/>
            </a:endParaRPr>
          </a:p>
        </p:txBody>
      </p:sp>
      <p:sp>
        <p:nvSpPr>
          <p:cNvPr id="172" name="CustomShape 16"/>
          <p:cNvSpPr/>
          <p:nvPr/>
        </p:nvSpPr>
        <p:spPr>
          <a:xfrm>
            <a:off x="2268720" y="699480"/>
            <a:ext cx="5378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規則</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限定</a:t>
            </a:r>
            <a:endParaRPr b="0" lang="en-US" sz="1400" spc="-1" strike="noStrike">
              <a:latin typeface="Arial"/>
            </a:endParaRPr>
          </a:p>
        </p:txBody>
      </p:sp>
      <p:sp>
        <p:nvSpPr>
          <p:cNvPr id="173" name="CustomShape 17"/>
          <p:cNvSpPr/>
          <p:nvPr/>
        </p:nvSpPr>
        <p:spPr>
          <a:xfrm>
            <a:off x="6266880" y="69948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6600"/>
                </a:solidFill>
                <a:latin typeface="Calibri"/>
              </a:rPr>
              <a:t>顯示公司</a:t>
            </a:r>
            <a:endParaRPr b="0" lang="en-US" sz="1400" spc="-1" strike="noStrike">
              <a:latin typeface="Arial"/>
            </a:endParaRPr>
          </a:p>
          <a:p>
            <a:pPr algn="ctr">
              <a:lnSpc>
                <a:spcPct val="100000"/>
              </a:lnSpc>
              <a:tabLst>
                <a:tab algn="l" pos="0"/>
              </a:tabLst>
            </a:pPr>
            <a:r>
              <a:rPr b="1" lang="zh-TW" sz="1400" spc="-1" strike="noStrike">
                <a:solidFill>
                  <a:srgbClr val="006600"/>
                </a:solidFill>
                <a:latin typeface="Calibri"/>
              </a:rPr>
              <a:t>資訊</a:t>
            </a:r>
            <a:endParaRPr b="0" lang="en-US" sz="1400" spc="-1" strike="noStrike">
              <a:latin typeface="Arial"/>
            </a:endParaRPr>
          </a:p>
        </p:txBody>
      </p:sp>
      <p:sp>
        <p:nvSpPr>
          <p:cNvPr id="174" name="CustomShape 18"/>
          <p:cNvSpPr/>
          <p:nvPr/>
        </p:nvSpPr>
        <p:spPr>
          <a:xfrm>
            <a:off x="8227440" y="1687320"/>
            <a:ext cx="5666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en-US" sz="1400" spc="-1" strike="noStrike">
                <a:solidFill>
                  <a:srgbClr val="0000cc"/>
                </a:solidFill>
                <a:latin typeface="Arial"/>
              </a:rPr>
              <a:t>ROE</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預測</a:t>
            </a:r>
            <a:endParaRPr b="0" lang="en-US" sz="1400" spc="-1" strike="noStrike">
              <a:latin typeface="Arial"/>
            </a:endParaRPr>
          </a:p>
        </p:txBody>
      </p:sp>
      <p:sp>
        <p:nvSpPr>
          <p:cNvPr id="175" name="CustomShape 19"/>
          <p:cNvSpPr/>
          <p:nvPr/>
        </p:nvSpPr>
        <p:spPr>
          <a:xfrm>
            <a:off x="5619960" y="1694520"/>
            <a:ext cx="7160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比對</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喜用神</a:t>
            </a:r>
            <a:endParaRPr b="0" lang="en-US" sz="1400" spc="-1" strike="noStrike">
              <a:latin typeface="Arial"/>
            </a:endParaRPr>
          </a:p>
        </p:txBody>
      </p:sp>
      <p:sp>
        <p:nvSpPr>
          <p:cNvPr id="176" name="CustomShape 20"/>
          <p:cNvSpPr/>
          <p:nvPr/>
        </p:nvSpPr>
        <p:spPr>
          <a:xfrm>
            <a:off x="6378480" y="169452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存取公司</a:t>
            </a:r>
            <a:endParaRPr b="0" lang="en-US" sz="1400" spc="-1" strike="noStrike">
              <a:latin typeface="Arial"/>
            </a:endParaRPr>
          </a:p>
          <a:p>
            <a:pPr algn="ctr">
              <a:lnSpc>
                <a:spcPct val="100000"/>
              </a:lnSpc>
              <a:tabLst>
                <a:tab algn="l" pos="0"/>
              </a:tabLst>
            </a:pPr>
            <a:r>
              <a:rPr b="1" lang="zh-TW" sz="1400" spc="-1" strike="noStrike">
                <a:solidFill>
                  <a:srgbClr val="0000cc"/>
                </a:solidFill>
                <a:latin typeface="Arial"/>
              </a:rPr>
              <a:t>相關資料</a:t>
            </a:r>
            <a:endParaRPr b="0" lang="en-US" sz="1400" spc="-1" strike="noStrike">
              <a:latin typeface="Arial"/>
            </a:endParaRPr>
          </a:p>
        </p:txBody>
      </p:sp>
      <p:sp>
        <p:nvSpPr>
          <p:cNvPr id="177" name="CustomShape 21"/>
          <p:cNvSpPr/>
          <p:nvPr/>
        </p:nvSpPr>
        <p:spPr>
          <a:xfrm>
            <a:off x="7301880" y="1688760"/>
            <a:ext cx="8942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0000cc"/>
                </a:solidFill>
                <a:latin typeface="Arial"/>
              </a:rPr>
              <a:t>擷取公司</a:t>
            </a:r>
            <a:endParaRPr b="0" lang="en-US" sz="1400" spc="-1" strike="noStrike">
              <a:latin typeface="Arial"/>
            </a:endParaRPr>
          </a:p>
          <a:p>
            <a:pPr algn="ctr">
              <a:lnSpc>
                <a:spcPct val="100000"/>
              </a:lnSpc>
              <a:tabLst>
                <a:tab algn="l" pos="0"/>
              </a:tabLst>
            </a:pPr>
            <a:r>
              <a:rPr b="1" lang="en-US" sz="1400" spc="-1" strike="noStrike">
                <a:solidFill>
                  <a:srgbClr val="0000cc"/>
                </a:solidFill>
                <a:latin typeface="Arial"/>
              </a:rPr>
              <a:t>ROE</a:t>
            </a:r>
            <a:endParaRPr b="0" lang="en-US" sz="1400" spc="-1" strike="noStrike">
              <a:latin typeface="Arial"/>
            </a:endParaRPr>
          </a:p>
        </p:txBody>
      </p:sp>
      <p:sp>
        <p:nvSpPr>
          <p:cNvPr id="178" name="CustomShape 22"/>
          <p:cNvSpPr/>
          <p:nvPr/>
        </p:nvSpPr>
        <p:spPr>
          <a:xfrm>
            <a:off x="2880" y="3579840"/>
            <a:ext cx="9140760" cy="585000"/>
          </a:xfrm>
          <a:prstGeom prst="flowChartMagneticDisk">
            <a:avLst/>
          </a:prstGeom>
          <a:solidFill>
            <a:srgbClr val="a6a6a6"/>
          </a:solidFill>
          <a:ln w="25400">
            <a:solidFill>
              <a:srgbClr val="3a5f8b"/>
            </a:solidFill>
            <a:miter/>
          </a:ln>
        </p:spPr>
        <p:style>
          <a:lnRef idx="0"/>
          <a:fillRef idx="0"/>
          <a:effectRef idx="0"/>
          <a:fontRef idx="minor"/>
        </p:style>
        <p:txBody>
          <a:bodyPr lIns="90000" rIns="90000" tIns="45000" bIns="45000" anchor="ctr">
            <a:noAutofit/>
          </a:bodyPr>
          <a:p>
            <a:pPr algn="ctr">
              <a:lnSpc>
                <a:spcPct val="100000"/>
              </a:lnSpc>
              <a:tabLst>
                <a:tab algn="l" pos="0"/>
              </a:tabLst>
            </a:pPr>
            <a:r>
              <a:rPr b="1" lang="en-US" sz="1600" spc="-1" strike="noStrike">
                <a:solidFill>
                  <a:srgbClr val="000000"/>
                </a:solidFill>
                <a:latin typeface="Arial"/>
              </a:rPr>
              <a:t>Firebase data base</a:t>
            </a:r>
            <a:endParaRPr b="0" lang="en-US" sz="1600" spc="-1" strike="noStrike">
              <a:latin typeface="Arial"/>
            </a:endParaRPr>
          </a:p>
        </p:txBody>
      </p:sp>
      <p:sp>
        <p:nvSpPr>
          <p:cNvPr id="179" name="CustomShape 23"/>
          <p:cNvSpPr/>
          <p:nvPr/>
        </p:nvSpPr>
        <p:spPr>
          <a:xfrm>
            <a:off x="-8280" y="699480"/>
            <a:ext cx="154044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800" spc="-1" strike="noStrike">
                <a:solidFill>
                  <a:srgbClr val="006600"/>
                </a:solidFill>
                <a:latin typeface="Calibri"/>
              </a:rPr>
              <a:t>Template</a:t>
            </a:r>
            <a:endParaRPr b="0" lang="en-US" sz="2800" spc="-1" strike="noStrike">
              <a:latin typeface="Arial"/>
            </a:endParaRPr>
          </a:p>
        </p:txBody>
      </p:sp>
      <p:sp>
        <p:nvSpPr>
          <p:cNvPr id="180" name="CustomShape 24"/>
          <p:cNvSpPr/>
          <p:nvPr/>
        </p:nvSpPr>
        <p:spPr>
          <a:xfrm>
            <a:off x="9000" y="1709280"/>
            <a:ext cx="9201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800" spc="-1" strike="noStrike">
                <a:solidFill>
                  <a:srgbClr val="0000cc"/>
                </a:solidFill>
                <a:latin typeface="Calibri"/>
              </a:rPr>
              <a:t>View</a:t>
            </a:r>
            <a:endParaRPr b="0" lang="en-US" sz="2800" spc="-1" strike="noStrike">
              <a:latin typeface="Arial"/>
            </a:endParaRPr>
          </a:p>
        </p:txBody>
      </p:sp>
      <p:sp>
        <p:nvSpPr>
          <p:cNvPr id="181" name="CustomShape 25"/>
          <p:cNvSpPr/>
          <p:nvPr/>
        </p:nvSpPr>
        <p:spPr>
          <a:xfrm>
            <a:off x="9720" y="2630880"/>
            <a:ext cx="11383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800" spc="-1" strike="noStrike">
                <a:solidFill>
                  <a:srgbClr val="cc3300"/>
                </a:solidFill>
                <a:latin typeface="Calibri"/>
              </a:rPr>
              <a:t>Model</a:t>
            </a:r>
            <a:endParaRPr b="0" lang="en-US" sz="2800" spc="-1" strike="noStrike">
              <a:latin typeface="Arial"/>
            </a:endParaRPr>
          </a:p>
        </p:txBody>
      </p:sp>
      <p:sp>
        <p:nvSpPr>
          <p:cNvPr id="182" name="CustomShape 26"/>
          <p:cNvSpPr/>
          <p:nvPr/>
        </p:nvSpPr>
        <p:spPr>
          <a:xfrm>
            <a:off x="2880" y="4328640"/>
            <a:ext cx="9140760" cy="537840"/>
          </a:xfrm>
          <a:prstGeom prst="rect">
            <a:avLst/>
          </a:prstGeom>
          <a:solidFill>
            <a:srgbClr val="604a7b">
              <a:alpha val="35000"/>
            </a:srgbClr>
          </a:solidFill>
          <a:ln w="25400">
            <a:noFill/>
          </a:ln>
        </p:spPr>
        <p:style>
          <a:lnRef idx="0"/>
          <a:fillRef idx="0"/>
          <a:effectRef idx="0"/>
          <a:fontRef idx="minor"/>
        </p:style>
      </p:sp>
      <p:sp>
        <p:nvSpPr>
          <p:cNvPr id="183" name="CustomShape 27"/>
          <p:cNvSpPr/>
          <p:nvPr/>
        </p:nvSpPr>
        <p:spPr>
          <a:xfrm>
            <a:off x="2416320" y="4471920"/>
            <a:ext cx="1072800" cy="30348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7030a0"/>
                </a:solidFill>
                <a:latin typeface="Arial"/>
              </a:rPr>
              <a:t>劍靈命理網</a:t>
            </a:r>
            <a:endParaRPr b="0" lang="en-US" sz="1400" spc="-1" strike="noStrike">
              <a:latin typeface="Arial"/>
            </a:endParaRPr>
          </a:p>
        </p:txBody>
      </p:sp>
      <p:sp>
        <p:nvSpPr>
          <p:cNvPr id="184" name="CustomShape 28"/>
          <p:cNvSpPr/>
          <p:nvPr/>
        </p:nvSpPr>
        <p:spPr>
          <a:xfrm>
            <a:off x="4062600" y="4472280"/>
            <a:ext cx="716040" cy="30348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7030a0"/>
                </a:solidFill>
                <a:latin typeface="Arial"/>
              </a:rPr>
              <a:t>財報狗</a:t>
            </a:r>
            <a:endParaRPr b="0" lang="en-US" sz="1400" spc="-1" strike="noStrike">
              <a:latin typeface="Arial"/>
            </a:endParaRPr>
          </a:p>
        </p:txBody>
      </p:sp>
      <p:sp>
        <p:nvSpPr>
          <p:cNvPr id="185" name="CustomShape 29"/>
          <p:cNvSpPr/>
          <p:nvPr/>
        </p:nvSpPr>
        <p:spPr>
          <a:xfrm>
            <a:off x="5392440" y="4470120"/>
            <a:ext cx="2319120" cy="30348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en-US" sz="1400" spc="-1" strike="noStrike">
                <a:solidFill>
                  <a:srgbClr val="7030a0"/>
                </a:solidFill>
                <a:latin typeface="Arial"/>
              </a:rPr>
              <a:t>Goodinfo!</a:t>
            </a:r>
            <a:r>
              <a:rPr b="1" lang="zh-TW" sz="1400" spc="-1" strike="noStrike">
                <a:solidFill>
                  <a:srgbClr val="7030a0"/>
                </a:solidFill>
                <a:latin typeface="Arial"/>
              </a:rPr>
              <a:t>台灣股市資訊網</a:t>
            </a:r>
            <a:endParaRPr b="0" lang="en-US" sz="1400" spc="-1" strike="noStrike">
              <a:latin typeface="Arial"/>
            </a:endParaRPr>
          </a:p>
        </p:txBody>
      </p:sp>
      <p:sp>
        <p:nvSpPr>
          <p:cNvPr id="186" name="CustomShape 30"/>
          <p:cNvSpPr/>
          <p:nvPr/>
        </p:nvSpPr>
        <p:spPr>
          <a:xfrm>
            <a:off x="192240" y="4299840"/>
            <a:ext cx="146412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2800" spc="-1" strike="noStrike">
                <a:solidFill>
                  <a:srgbClr val="7030a0"/>
                </a:solidFill>
                <a:latin typeface="Calibri"/>
              </a:rPr>
              <a:t>Network</a:t>
            </a:r>
            <a:endParaRPr b="0" lang="en-US" sz="2800" spc="-1" strike="noStrike">
              <a:latin typeface="Arial"/>
            </a:endParaRPr>
          </a:p>
        </p:txBody>
      </p:sp>
      <p:sp>
        <p:nvSpPr>
          <p:cNvPr id="187" name="CustomShape 31"/>
          <p:cNvSpPr/>
          <p:nvPr/>
        </p:nvSpPr>
        <p:spPr>
          <a:xfrm>
            <a:off x="7473960" y="2294640"/>
            <a:ext cx="194040" cy="1979640"/>
          </a:xfrm>
          <a:prstGeom prst="upDown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88" name="CustomShape 32"/>
          <p:cNvSpPr/>
          <p:nvPr/>
        </p:nvSpPr>
        <p:spPr>
          <a:xfrm>
            <a:off x="3345480" y="2649600"/>
            <a:ext cx="107280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cc3300"/>
                </a:solidFill>
                <a:latin typeface="Arial"/>
              </a:rPr>
              <a:t>串聯程式及</a:t>
            </a:r>
            <a:endParaRPr b="0" lang="en-US" sz="1400" spc="-1" strike="noStrike">
              <a:latin typeface="Arial"/>
            </a:endParaRPr>
          </a:p>
          <a:p>
            <a:pPr algn="ctr">
              <a:lnSpc>
                <a:spcPct val="100000"/>
              </a:lnSpc>
              <a:tabLst>
                <a:tab algn="l" pos="0"/>
              </a:tabLst>
            </a:pPr>
            <a:r>
              <a:rPr b="1" lang="zh-TW" sz="1400" spc="-1" strike="noStrike">
                <a:solidFill>
                  <a:srgbClr val="cc3300"/>
                </a:solidFill>
                <a:latin typeface="Arial"/>
              </a:rPr>
              <a:t>網頁資訊</a:t>
            </a:r>
            <a:endParaRPr b="0" lang="en-US" sz="1400" spc="-1" strike="noStrike">
              <a:latin typeface="Arial"/>
            </a:endParaRPr>
          </a:p>
        </p:txBody>
      </p:sp>
      <p:sp>
        <p:nvSpPr>
          <p:cNvPr id="189" name="CustomShape 33"/>
          <p:cNvSpPr/>
          <p:nvPr/>
        </p:nvSpPr>
        <p:spPr>
          <a:xfrm>
            <a:off x="8881920" y="1304280"/>
            <a:ext cx="192240" cy="2231640"/>
          </a:xfrm>
          <a:prstGeom prst="upDown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0" name="CustomShape 34"/>
          <p:cNvSpPr/>
          <p:nvPr/>
        </p:nvSpPr>
        <p:spPr>
          <a:xfrm flipV="1" rot="5400000">
            <a:off x="3052440" y="2995560"/>
            <a:ext cx="218880" cy="80568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1" name="CustomShape 35"/>
          <p:cNvSpPr/>
          <p:nvPr/>
        </p:nvSpPr>
        <p:spPr>
          <a:xfrm flipV="1" rot="5400000">
            <a:off x="3052440" y="2059560"/>
            <a:ext cx="218880" cy="80568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2" name="CustomShape 36"/>
          <p:cNvSpPr/>
          <p:nvPr/>
        </p:nvSpPr>
        <p:spPr>
          <a:xfrm flipV="1" rot="5400000">
            <a:off x="3063600" y="1056600"/>
            <a:ext cx="218880" cy="80568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3" name="CustomShape 37"/>
          <p:cNvSpPr/>
          <p:nvPr/>
        </p:nvSpPr>
        <p:spPr>
          <a:xfrm flipV="1" rot="16200000">
            <a:off x="5706000" y="1051200"/>
            <a:ext cx="219240" cy="80604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4" name="CustomShape 38"/>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系統架構</a:t>
            </a:r>
            <a:endParaRPr b="0" lang="en-US" sz="4000" spc="-1" strike="noStrike">
              <a:latin typeface="Arial"/>
            </a:endParaRPr>
          </a:p>
        </p:txBody>
      </p:sp>
      <p:sp>
        <p:nvSpPr>
          <p:cNvPr id="195" name="CustomShape 39"/>
          <p:cNvSpPr/>
          <p:nvPr/>
        </p:nvSpPr>
        <p:spPr>
          <a:xfrm flipV="1" rot="16200000">
            <a:off x="5717160" y="2045160"/>
            <a:ext cx="219240" cy="80604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6" name="CustomShape 40"/>
          <p:cNvSpPr/>
          <p:nvPr/>
        </p:nvSpPr>
        <p:spPr>
          <a:xfrm flipV="1" rot="16200000">
            <a:off x="5717160" y="2981520"/>
            <a:ext cx="219240" cy="806040"/>
          </a:xfrm>
          <a:prstGeom prst="right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7" name="CustomShape 41"/>
          <p:cNvSpPr/>
          <p:nvPr/>
        </p:nvSpPr>
        <p:spPr>
          <a:xfrm>
            <a:off x="8172360" y="2319840"/>
            <a:ext cx="194040" cy="1259640"/>
          </a:xfrm>
          <a:prstGeom prst="upDownArrow">
            <a:avLst>
              <a:gd name="adj1" fmla="val 50000"/>
              <a:gd name="adj2" fmla="val 50000"/>
            </a:avLst>
          </a:prstGeom>
          <a:solidFill>
            <a:srgbClr val="000000"/>
          </a:solidFill>
          <a:ln w="25400">
            <a:solidFill>
              <a:srgbClr val="3a5f8b"/>
            </a:solidFill>
            <a:miter/>
          </a:ln>
        </p:spPr>
        <p:style>
          <a:lnRef idx="0"/>
          <a:fillRef idx="0"/>
          <a:effectRef idx="0"/>
          <a:fontRef idx="minor"/>
        </p:style>
      </p:sp>
      <p:sp>
        <p:nvSpPr>
          <p:cNvPr id="198" name="CustomShape 42"/>
          <p:cNvSpPr/>
          <p:nvPr/>
        </p:nvSpPr>
        <p:spPr>
          <a:xfrm>
            <a:off x="5832720" y="2649600"/>
            <a:ext cx="53784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cc3300"/>
                </a:solidFill>
                <a:latin typeface="Arial"/>
              </a:rPr>
              <a:t>環境</a:t>
            </a:r>
            <a:endParaRPr b="0" lang="en-US" sz="1400" spc="-1" strike="noStrike">
              <a:latin typeface="Arial"/>
            </a:endParaRPr>
          </a:p>
          <a:p>
            <a:pPr algn="ctr">
              <a:lnSpc>
                <a:spcPct val="100000"/>
              </a:lnSpc>
              <a:tabLst>
                <a:tab algn="l" pos="0"/>
              </a:tabLst>
            </a:pPr>
            <a:r>
              <a:rPr b="1" lang="zh-TW" sz="1400" spc="-1" strike="noStrike">
                <a:solidFill>
                  <a:srgbClr val="cc3300"/>
                </a:solidFill>
                <a:latin typeface="Arial"/>
              </a:rPr>
              <a:t>設定</a:t>
            </a:r>
            <a:endParaRPr b="0" lang="en-US" sz="1400" spc="-1" strike="noStrike">
              <a:latin typeface="Arial"/>
            </a:endParaRPr>
          </a:p>
        </p:txBody>
      </p:sp>
      <p:sp>
        <p:nvSpPr>
          <p:cNvPr id="199" name="CustomShape 43"/>
          <p:cNvSpPr/>
          <p:nvPr/>
        </p:nvSpPr>
        <p:spPr>
          <a:xfrm>
            <a:off x="4486680" y="2649600"/>
            <a:ext cx="125100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cc3300"/>
                </a:solidFill>
                <a:latin typeface="Arial"/>
              </a:rPr>
              <a:t>串聯資料庫及</a:t>
            </a:r>
            <a:endParaRPr b="0" lang="en-US" sz="1400" spc="-1" strike="noStrike">
              <a:latin typeface="Arial"/>
            </a:endParaRPr>
          </a:p>
          <a:p>
            <a:pPr algn="ctr">
              <a:lnSpc>
                <a:spcPct val="100000"/>
              </a:lnSpc>
              <a:tabLst>
                <a:tab algn="l" pos="0"/>
              </a:tabLst>
            </a:pPr>
            <a:r>
              <a:rPr b="1" lang="zh-TW" sz="1400" spc="-1" strike="noStrike">
                <a:solidFill>
                  <a:srgbClr val="cc3300"/>
                </a:solidFill>
                <a:latin typeface="Arial"/>
              </a:rPr>
              <a:t>網頁資訊</a:t>
            </a:r>
            <a:endParaRPr b="0" lang="en-US" sz="1400" spc="-1" strike="noStrike">
              <a:latin typeface="Arial"/>
            </a:endParaRPr>
          </a:p>
        </p:txBody>
      </p:sp>
      <p:sp>
        <p:nvSpPr>
          <p:cNvPr id="200" name="CustomShape 44"/>
          <p:cNvSpPr/>
          <p:nvPr/>
        </p:nvSpPr>
        <p:spPr>
          <a:xfrm>
            <a:off x="2165760" y="2649600"/>
            <a:ext cx="1072800" cy="516600"/>
          </a:xfrm>
          <a:prstGeom prst="rect">
            <a:avLst/>
          </a:prstGeom>
          <a:noFill/>
          <a:ln w="0">
            <a:solidFill>
              <a:srgbClr val="000000"/>
            </a:solidFill>
            <a:tailEnd len="med" type="triangle" w="med"/>
          </a:ln>
        </p:spPr>
        <p:style>
          <a:lnRef idx="0"/>
          <a:fillRef idx="0"/>
          <a:effectRef idx="0"/>
          <a:fontRef idx="minor"/>
        </p:style>
        <p:txBody>
          <a:bodyPr wrap="none" lIns="90000" rIns="90000" tIns="45000" bIns="45000">
            <a:spAutoFit/>
          </a:bodyPr>
          <a:p>
            <a:pPr algn="ctr">
              <a:lnSpc>
                <a:spcPct val="100000"/>
              </a:lnSpc>
              <a:tabLst>
                <a:tab algn="l" pos="0"/>
              </a:tabLst>
            </a:pPr>
            <a:r>
              <a:rPr b="1" lang="zh-TW" sz="1400" spc="-1" strike="noStrike">
                <a:solidFill>
                  <a:srgbClr val="cc3300"/>
                </a:solidFill>
                <a:latin typeface="Arial"/>
              </a:rPr>
              <a:t>串聯程式及</a:t>
            </a:r>
            <a:endParaRPr b="0" lang="en-US" sz="1400" spc="-1" strike="noStrike">
              <a:latin typeface="Arial"/>
            </a:endParaRPr>
          </a:p>
          <a:p>
            <a:pPr algn="ctr">
              <a:lnSpc>
                <a:spcPct val="100000"/>
              </a:lnSpc>
              <a:tabLst>
                <a:tab algn="l" pos="0"/>
              </a:tabLst>
            </a:pPr>
            <a:r>
              <a:rPr b="1" lang="zh-TW" sz="1400" spc="-1" strike="noStrike">
                <a:solidFill>
                  <a:srgbClr val="cc3300"/>
                </a:solidFill>
                <a:latin typeface="Arial"/>
              </a:rPr>
              <a:t>模組</a:t>
            </a:r>
            <a:endParaRPr b="0" lang="en-US" sz="1400" spc="-1" strike="noStrike">
              <a:latin typeface="Arial"/>
            </a:endParaRPr>
          </a:p>
        </p:txBody>
      </p:sp>
      <p:sp>
        <p:nvSpPr>
          <p:cNvPr id="201" name="CustomShape 45"/>
          <p:cNvSpPr/>
          <p:nvPr/>
        </p:nvSpPr>
        <p:spPr>
          <a:xfrm>
            <a:off x="6828120" y="3275640"/>
            <a:ext cx="194040" cy="992880"/>
          </a:xfrm>
          <a:prstGeom prst="upDownArrow">
            <a:avLst>
              <a:gd name="adj1" fmla="val 50000"/>
              <a:gd name="adj2" fmla="val 50000"/>
            </a:avLst>
          </a:prstGeom>
          <a:solidFill>
            <a:srgbClr val="000000"/>
          </a:solidFill>
          <a:ln w="25400">
            <a:solidFill>
              <a:srgbClr val="3a5f8b"/>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203" name="CustomShape 1"/>
          <p:cNvSpPr/>
          <p:nvPr/>
        </p:nvSpPr>
        <p:spPr>
          <a:xfrm>
            <a:off x="2806560" y="1829160"/>
            <a:ext cx="312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N</a:t>
            </a:r>
            <a:endParaRPr b="0" lang="en-US" sz="1600" spc="-1" strike="noStrike">
              <a:latin typeface="Arial"/>
            </a:endParaRPr>
          </a:p>
        </p:txBody>
      </p:sp>
      <p:grpSp>
        <p:nvGrpSpPr>
          <p:cNvPr id="204" name="Group 2"/>
          <p:cNvGrpSpPr/>
          <p:nvPr/>
        </p:nvGrpSpPr>
        <p:grpSpPr>
          <a:xfrm>
            <a:off x="1144440" y="1780200"/>
            <a:ext cx="1714320" cy="605520"/>
            <a:chOff x="1144440" y="1780200"/>
            <a:chExt cx="1714320" cy="605520"/>
          </a:xfrm>
        </p:grpSpPr>
        <p:sp>
          <p:nvSpPr>
            <p:cNvPr id="205" name="CustomShape 3"/>
            <p:cNvSpPr/>
            <p:nvPr/>
          </p:nvSpPr>
          <p:spPr>
            <a:xfrm>
              <a:off x="1144440" y="1780200"/>
              <a:ext cx="1714320" cy="605520"/>
            </a:xfrm>
            <a:prstGeom prst="diamond">
              <a:avLst/>
            </a:prstGeom>
            <a:noFill/>
            <a:ln w="25400">
              <a:solidFill>
                <a:srgbClr val="000000"/>
              </a:solidFill>
              <a:round/>
              <a:tailEnd len="med" type="triangle" w="med"/>
            </a:ln>
          </p:spPr>
          <p:style>
            <a:lnRef idx="0"/>
            <a:fillRef idx="0"/>
            <a:effectRef idx="0"/>
            <a:fontRef idx="minor"/>
          </p:style>
        </p:sp>
        <p:sp>
          <p:nvSpPr>
            <p:cNvPr id="206" name="CustomShape 4"/>
            <p:cNvSpPr/>
            <p:nvPr/>
          </p:nvSpPr>
          <p:spPr>
            <a:xfrm>
              <a:off x="1377360" y="1899720"/>
              <a:ext cx="11944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是否已註冊</a:t>
              </a:r>
              <a:endParaRPr b="0" lang="en-US" sz="1600" spc="-1" strike="noStrike">
                <a:latin typeface="Arial"/>
              </a:endParaRPr>
            </a:p>
          </p:txBody>
        </p:sp>
      </p:grpSp>
      <p:grpSp>
        <p:nvGrpSpPr>
          <p:cNvPr id="207" name="Group 5"/>
          <p:cNvGrpSpPr/>
          <p:nvPr/>
        </p:nvGrpSpPr>
        <p:grpSpPr>
          <a:xfrm>
            <a:off x="3531960" y="1914480"/>
            <a:ext cx="1076040" cy="333720"/>
            <a:chOff x="3531960" y="1914480"/>
            <a:chExt cx="1076040" cy="333720"/>
          </a:xfrm>
        </p:grpSpPr>
        <p:sp>
          <p:nvSpPr>
            <p:cNvPr id="208" name="CustomShape 6"/>
            <p:cNvSpPr/>
            <p:nvPr/>
          </p:nvSpPr>
          <p:spPr>
            <a:xfrm>
              <a:off x="3531960" y="1936800"/>
              <a:ext cx="1076040" cy="284760"/>
            </a:xfrm>
            <a:prstGeom prst="rect">
              <a:avLst/>
            </a:prstGeom>
            <a:noFill/>
            <a:ln w="25400">
              <a:solidFill>
                <a:srgbClr val="000000"/>
              </a:solidFill>
              <a:round/>
              <a:tailEnd len="med" type="triangle" w="med"/>
            </a:ln>
          </p:spPr>
          <p:style>
            <a:lnRef idx="0"/>
            <a:fillRef idx="0"/>
            <a:effectRef idx="0"/>
            <a:fontRef idx="minor"/>
          </p:style>
        </p:sp>
        <p:sp>
          <p:nvSpPr>
            <p:cNvPr id="209" name="CustomShape 7"/>
            <p:cNvSpPr/>
            <p:nvPr/>
          </p:nvSpPr>
          <p:spPr>
            <a:xfrm>
              <a:off x="3750480" y="191448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註冊</a:t>
              </a:r>
              <a:endParaRPr b="0" lang="en-US" sz="1600" spc="-1" strike="noStrike">
                <a:latin typeface="Arial"/>
              </a:endParaRPr>
            </a:p>
          </p:txBody>
        </p:sp>
      </p:grpSp>
      <p:sp>
        <p:nvSpPr>
          <p:cNvPr id="210" name="CustomShape 8"/>
          <p:cNvSpPr/>
          <p:nvPr/>
        </p:nvSpPr>
        <p:spPr>
          <a:xfrm>
            <a:off x="2035080" y="2283840"/>
            <a:ext cx="280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Y</a:t>
            </a:r>
            <a:endParaRPr b="0" lang="en-US" sz="1600" spc="-1" strike="noStrike">
              <a:latin typeface="Arial"/>
            </a:endParaRPr>
          </a:p>
        </p:txBody>
      </p:sp>
      <p:sp>
        <p:nvSpPr>
          <p:cNvPr id="211" name="CustomShape 9"/>
          <p:cNvSpPr/>
          <p:nvPr/>
        </p:nvSpPr>
        <p:spPr>
          <a:xfrm flipV="1">
            <a:off x="2859120" y="2078280"/>
            <a:ext cx="672480" cy="324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12" name="Group 10"/>
          <p:cNvGrpSpPr/>
          <p:nvPr/>
        </p:nvGrpSpPr>
        <p:grpSpPr>
          <a:xfrm>
            <a:off x="1455840" y="2539080"/>
            <a:ext cx="1076040" cy="333720"/>
            <a:chOff x="1455840" y="2539080"/>
            <a:chExt cx="1076040" cy="333720"/>
          </a:xfrm>
        </p:grpSpPr>
        <p:sp>
          <p:nvSpPr>
            <p:cNvPr id="213" name="CustomShape 11"/>
            <p:cNvSpPr/>
            <p:nvPr/>
          </p:nvSpPr>
          <p:spPr>
            <a:xfrm>
              <a:off x="1455840" y="2574000"/>
              <a:ext cx="1076040" cy="284760"/>
            </a:xfrm>
            <a:prstGeom prst="rect">
              <a:avLst/>
            </a:prstGeom>
            <a:noFill/>
            <a:ln w="25400">
              <a:solidFill>
                <a:srgbClr val="000000"/>
              </a:solidFill>
              <a:round/>
              <a:tailEnd len="med" type="triangle" w="med"/>
            </a:ln>
          </p:spPr>
          <p:style>
            <a:lnRef idx="0"/>
            <a:fillRef idx="0"/>
            <a:effectRef idx="0"/>
            <a:fontRef idx="minor"/>
          </p:style>
        </p:sp>
        <p:sp>
          <p:nvSpPr>
            <p:cNvPr id="214" name="CustomShape 12"/>
            <p:cNvSpPr/>
            <p:nvPr/>
          </p:nvSpPr>
          <p:spPr>
            <a:xfrm>
              <a:off x="1674360" y="253908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登入</a:t>
              </a:r>
              <a:endParaRPr b="0" lang="en-US" sz="1600" spc="-1" strike="noStrike">
                <a:latin typeface="Arial"/>
              </a:endParaRPr>
            </a:p>
          </p:txBody>
        </p:sp>
      </p:grpSp>
      <p:sp>
        <p:nvSpPr>
          <p:cNvPr id="215" name="CustomShape 13"/>
          <p:cNvSpPr/>
          <p:nvPr/>
        </p:nvSpPr>
        <p:spPr>
          <a:xfrm flipH="1">
            <a:off x="1993320" y="2386080"/>
            <a:ext cx="7560" cy="18756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16" name="Group 14"/>
          <p:cNvGrpSpPr/>
          <p:nvPr/>
        </p:nvGrpSpPr>
        <p:grpSpPr>
          <a:xfrm>
            <a:off x="5173200" y="1780200"/>
            <a:ext cx="1714320" cy="605520"/>
            <a:chOff x="5173200" y="1780200"/>
            <a:chExt cx="1714320" cy="605520"/>
          </a:xfrm>
        </p:grpSpPr>
        <p:sp>
          <p:nvSpPr>
            <p:cNvPr id="217" name="CustomShape 15"/>
            <p:cNvSpPr/>
            <p:nvPr/>
          </p:nvSpPr>
          <p:spPr>
            <a:xfrm>
              <a:off x="5173200" y="1780200"/>
              <a:ext cx="1714320" cy="605520"/>
            </a:xfrm>
            <a:prstGeom prst="diamond">
              <a:avLst/>
            </a:prstGeom>
            <a:noFill/>
            <a:ln w="25400">
              <a:solidFill>
                <a:srgbClr val="000000"/>
              </a:solidFill>
              <a:round/>
              <a:tailEnd len="med" type="triangle" w="med"/>
            </a:ln>
          </p:spPr>
          <p:style>
            <a:lnRef idx="0"/>
            <a:fillRef idx="0"/>
            <a:effectRef idx="0"/>
            <a:fontRef idx="minor"/>
          </p:style>
        </p:sp>
        <p:sp>
          <p:nvSpPr>
            <p:cNvPr id="218" name="CustomShape 16"/>
            <p:cNvSpPr/>
            <p:nvPr/>
          </p:nvSpPr>
          <p:spPr>
            <a:xfrm>
              <a:off x="5541480" y="189792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信箱驗證</a:t>
              </a:r>
              <a:endParaRPr b="0" lang="en-US" sz="1600" spc="-1" strike="noStrike">
                <a:latin typeface="Arial"/>
              </a:endParaRPr>
            </a:p>
          </p:txBody>
        </p:sp>
      </p:grpSp>
      <p:sp>
        <p:nvSpPr>
          <p:cNvPr id="219" name="CustomShape 17"/>
          <p:cNvSpPr/>
          <p:nvPr/>
        </p:nvSpPr>
        <p:spPr>
          <a:xfrm rot="5400000">
            <a:off x="4991400" y="-121680"/>
            <a:ext cx="379080" cy="5296680"/>
          </a:xfrm>
          <a:prstGeom prst="bentConnector2">
            <a:avLst/>
          </a:prstGeom>
          <a:noFill/>
          <a:ln w="9525">
            <a:solidFill>
              <a:srgbClr val="000000"/>
            </a:solidFill>
            <a:miter/>
            <a:tailEnd len="med" type="triangle" w="med"/>
          </a:ln>
        </p:spPr>
        <p:style>
          <a:lnRef idx="0"/>
          <a:fillRef idx="0"/>
          <a:effectRef idx="0"/>
          <a:fontRef idx="minor"/>
        </p:style>
      </p:sp>
      <p:sp>
        <p:nvSpPr>
          <p:cNvPr id="220" name="CustomShape 18"/>
          <p:cNvSpPr/>
          <p:nvPr/>
        </p:nvSpPr>
        <p:spPr>
          <a:xfrm flipH="1" flipV="1" rot="16200000">
            <a:off x="5450040" y="1502280"/>
            <a:ext cx="302760" cy="856800"/>
          </a:xfrm>
          <a:prstGeom prst="bentConnector4">
            <a:avLst>
              <a:gd name="adj1" fmla="val -75450"/>
              <a:gd name="adj2" fmla="val 126664"/>
            </a:avLst>
          </a:prstGeom>
          <a:noFill/>
          <a:ln w="9525">
            <a:solidFill>
              <a:srgbClr val="000000"/>
            </a:solidFill>
            <a:miter/>
            <a:tailEnd len="med" type="triangle" w="med"/>
          </a:ln>
        </p:spPr>
        <p:style>
          <a:lnRef idx="0"/>
          <a:fillRef idx="0"/>
          <a:effectRef idx="0"/>
          <a:fontRef idx="minor"/>
        </p:style>
      </p:sp>
      <p:sp>
        <p:nvSpPr>
          <p:cNvPr id="221" name="CustomShape 19"/>
          <p:cNvSpPr/>
          <p:nvPr/>
        </p:nvSpPr>
        <p:spPr>
          <a:xfrm>
            <a:off x="6056640" y="1548720"/>
            <a:ext cx="312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N</a:t>
            </a:r>
            <a:endParaRPr b="0" lang="en-US" sz="1600" spc="-1" strike="noStrike">
              <a:latin typeface="Arial"/>
            </a:endParaRPr>
          </a:p>
        </p:txBody>
      </p:sp>
      <p:sp>
        <p:nvSpPr>
          <p:cNvPr id="222" name="CustomShape 20"/>
          <p:cNvSpPr/>
          <p:nvPr/>
        </p:nvSpPr>
        <p:spPr>
          <a:xfrm>
            <a:off x="6813360" y="1856880"/>
            <a:ext cx="280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Y</a:t>
            </a:r>
            <a:endParaRPr b="0" lang="en-US" sz="1600" spc="-1" strike="noStrike">
              <a:latin typeface="Arial"/>
            </a:endParaRPr>
          </a:p>
        </p:txBody>
      </p:sp>
      <p:sp>
        <p:nvSpPr>
          <p:cNvPr id="223" name="CustomShape 21"/>
          <p:cNvSpPr/>
          <p:nvPr/>
        </p:nvSpPr>
        <p:spPr>
          <a:xfrm>
            <a:off x="4608360" y="2079360"/>
            <a:ext cx="564480" cy="324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sp>
        <p:nvSpPr>
          <p:cNvPr id="224" name="CustomShape 22"/>
          <p:cNvSpPr/>
          <p:nvPr/>
        </p:nvSpPr>
        <p:spPr>
          <a:xfrm>
            <a:off x="6887880" y="2082960"/>
            <a:ext cx="563760" cy="108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25" name="Group 23"/>
          <p:cNvGrpSpPr/>
          <p:nvPr/>
        </p:nvGrpSpPr>
        <p:grpSpPr>
          <a:xfrm>
            <a:off x="1448280" y="3010680"/>
            <a:ext cx="1076040" cy="333720"/>
            <a:chOff x="1448280" y="3010680"/>
            <a:chExt cx="1076040" cy="333720"/>
          </a:xfrm>
        </p:grpSpPr>
        <p:sp>
          <p:nvSpPr>
            <p:cNvPr id="226" name="CustomShape 24"/>
            <p:cNvSpPr/>
            <p:nvPr/>
          </p:nvSpPr>
          <p:spPr>
            <a:xfrm>
              <a:off x="1448280" y="3045240"/>
              <a:ext cx="1076040" cy="284760"/>
            </a:xfrm>
            <a:prstGeom prst="rect">
              <a:avLst/>
            </a:prstGeom>
            <a:noFill/>
            <a:ln w="25400">
              <a:solidFill>
                <a:srgbClr val="000000"/>
              </a:solidFill>
              <a:round/>
              <a:tailEnd len="med" type="triangle" w="med"/>
            </a:ln>
          </p:spPr>
          <p:style>
            <a:lnRef idx="0"/>
            <a:fillRef idx="0"/>
            <a:effectRef idx="0"/>
            <a:fontRef idx="minor"/>
          </p:style>
        </p:sp>
        <p:sp>
          <p:nvSpPr>
            <p:cNvPr id="227" name="CustomShape 25"/>
            <p:cNvSpPr/>
            <p:nvPr/>
          </p:nvSpPr>
          <p:spPr>
            <a:xfrm>
              <a:off x="1667160" y="301068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主頁</a:t>
              </a:r>
              <a:endParaRPr b="0" lang="en-US" sz="1600" spc="-1" strike="noStrike">
                <a:latin typeface="Arial"/>
              </a:endParaRPr>
            </a:p>
          </p:txBody>
        </p:sp>
      </p:grpSp>
      <p:sp>
        <p:nvSpPr>
          <p:cNvPr id="228" name="CustomShape 26"/>
          <p:cNvSpPr/>
          <p:nvPr/>
        </p:nvSpPr>
        <p:spPr>
          <a:xfrm flipH="1">
            <a:off x="1985760" y="2859120"/>
            <a:ext cx="6840" cy="18576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29" name="Group 27"/>
          <p:cNvGrpSpPr/>
          <p:nvPr/>
        </p:nvGrpSpPr>
        <p:grpSpPr>
          <a:xfrm>
            <a:off x="1406520" y="483480"/>
            <a:ext cx="1166760" cy="378720"/>
            <a:chOff x="1406520" y="483480"/>
            <a:chExt cx="1166760" cy="378720"/>
          </a:xfrm>
        </p:grpSpPr>
        <p:sp>
          <p:nvSpPr>
            <p:cNvPr id="230" name="CustomShape 28"/>
            <p:cNvSpPr/>
            <p:nvPr/>
          </p:nvSpPr>
          <p:spPr>
            <a:xfrm>
              <a:off x="1556280" y="501840"/>
              <a:ext cx="789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使用者</a:t>
              </a:r>
              <a:endParaRPr b="0" lang="en-US" sz="1600" spc="-1" strike="noStrike">
                <a:latin typeface="Arial"/>
              </a:endParaRPr>
            </a:p>
          </p:txBody>
        </p:sp>
        <p:sp>
          <p:nvSpPr>
            <p:cNvPr id="231" name="CustomShape 29"/>
            <p:cNvSpPr/>
            <p:nvPr/>
          </p:nvSpPr>
          <p:spPr>
            <a:xfrm>
              <a:off x="1406520" y="483480"/>
              <a:ext cx="1166760" cy="378720"/>
            </a:xfrm>
            <a:prstGeom prst="flowChartTerminator">
              <a:avLst/>
            </a:prstGeom>
            <a:noFill/>
            <a:ln w="25400">
              <a:solidFill>
                <a:srgbClr val="000000"/>
              </a:solidFill>
              <a:round/>
              <a:tailEnd len="med" type="triangle" w="med"/>
            </a:ln>
          </p:spPr>
          <p:style>
            <a:lnRef idx="0"/>
            <a:fillRef idx="0"/>
            <a:effectRef idx="0"/>
            <a:fontRef idx="minor"/>
          </p:style>
        </p:sp>
      </p:grpSp>
      <p:grpSp>
        <p:nvGrpSpPr>
          <p:cNvPr id="232" name="Group 30"/>
          <p:cNvGrpSpPr/>
          <p:nvPr/>
        </p:nvGrpSpPr>
        <p:grpSpPr>
          <a:xfrm>
            <a:off x="7326000" y="1785600"/>
            <a:ext cx="1257480" cy="577080"/>
            <a:chOff x="7326000" y="1785600"/>
            <a:chExt cx="1257480" cy="577080"/>
          </a:xfrm>
        </p:grpSpPr>
        <p:sp>
          <p:nvSpPr>
            <p:cNvPr id="233" name="CustomShape 31"/>
            <p:cNvSpPr/>
            <p:nvPr/>
          </p:nvSpPr>
          <p:spPr>
            <a:xfrm>
              <a:off x="7546680" y="1785600"/>
              <a:ext cx="78912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填基本</a:t>
              </a:r>
              <a:endParaRPr b="0" lang="en-US" sz="1600" spc="-1" strike="noStrike">
                <a:latin typeface="Arial"/>
              </a:endParaRPr>
            </a:p>
            <a:p>
              <a:pPr algn="ctr">
                <a:lnSpc>
                  <a:spcPct val="100000"/>
                </a:lnSpc>
                <a:tabLst>
                  <a:tab algn="l" pos="0"/>
                </a:tabLst>
              </a:pPr>
              <a:r>
                <a:rPr b="0" lang="zh-TW" sz="1600" spc="-1" strike="noStrike">
                  <a:solidFill>
                    <a:srgbClr val="000000"/>
                  </a:solidFill>
                  <a:latin typeface="Calibri"/>
                </a:rPr>
                <a:t>資料</a:t>
              </a:r>
              <a:endParaRPr b="0" lang="en-US" sz="1600" spc="-1" strike="noStrike">
                <a:latin typeface="Arial"/>
              </a:endParaRPr>
            </a:p>
          </p:txBody>
        </p:sp>
        <p:sp>
          <p:nvSpPr>
            <p:cNvPr id="234" name="CustomShape 32"/>
            <p:cNvSpPr/>
            <p:nvPr/>
          </p:nvSpPr>
          <p:spPr>
            <a:xfrm>
              <a:off x="7326000" y="1832040"/>
              <a:ext cx="1257480" cy="504360"/>
            </a:xfrm>
            <a:prstGeom prst="flowChartInputOutput">
              <a:avLst/>
            </a:prstGeom>
            <a:noFill/>
            <a:ln w="25400">
              <a:solidFill>
                <a:srgbClr val="000000"/>
              </a:solidFill>
              <a:miter/>
            </a:ln>
          </p:spPr>
          <p:style>
            <a:lnRef idx="0"/>
            <a:fillRef idx="0"/>
            <a:effectRef idx="0"/>
            <a:fontRef idx="minor"/>
          </p:style>
        </p:sp>
      </p:grpSp>
      <p:sp>
        <p:nvSpPr>
          <p:cNvPr id="235" name="CustomShape 33"/>
          <p:cNvSpPr/>
          <p:nvPr/>
        </p:nvSpPr>
        <p:spPr>
          <a:xfrm>
            <a:off x="7404120" y="3753360"/>
            <a:ext cx="866160" cy="882720"/>
          </a:xfrm>
          <a:prstGeom prst="flowChartMagneticDisk">
            <a:avLst/>
          </a:prstGeom>
          <a:noFill/>
          <a:ln w="25400">
            <a:solidFill>
              <a:srgbClr val="000000"/>
            </a:solidFill>
            <a:miter/>
          </a:ln>
        </p:spPr>
        <p:style>
          <a:lnRef idx="0"/>
          <a:fillRef idx="0"/>
          <a:effectRef idx="0"/>
          <a:fontRef idx="minor"/>
        </p:style>
      </p:sp>
      <p:grpSp>
        <p:nvGrpSpPr>
          <p:cNvPr id="236" name="Group 34"/>
          <p:cNvGrpSpPr/>
          <p:nvPr/>
        </p:nvGrpSpPr>
        <p:grpSpPr>
          <a:xfrm>
            <a:off x="7265160" y="2892600"/>
            <a:ext cx="1114560" cy="577080"/>
            <a:chOff x="7265160" y="2892600"/>
            <a:chExt cx="1114560" cy="577080"/>
          </a:xfrm>
        </p:grpSpPr>
        <p:sp>
          <p:nvSpPr>
            <p:cNvPr id="237" name="CustomShape 35"/>
            <p:cNvSpPr/>
            <p:nvPr/>
          </p:nvSpPr>
          <p:spPr>
            <a:xfrm>
              <a:off x="7265160" y="2922120"/>
              <a:ext cx="1114560" cy="531360"/>
            </a:xfrm>
            <a:prstGeom prst="flowChartOnlineStorage">
              <a:avLst/>
            </a:prstGeom>
            <a:noFill/>
            <a:ln w="25400">
              <a:solidFill>
                <a:srgbClr val="000000"/>
              </a:solidFill>
              <a:miter/>
            </a:ln>
          </p:spPr>
          <p:style>
            <a:lnRef idx="0"/>
            <a:fillRef idx="0"/>
            <a:effectRef idx="0"/>
            <a:fontRef idx="minor"/>
          </p:style>
        </p:sp>
        <p:sp>
          <p:nvSpPr>
            <p:cNvPr id="238" name="CustomShape 36"/>
            <p:cNvSpPr/>
            <p:nvPr/>
          </p:nvSpPr>
          <p:spPr>
            <a:xfrm>
              <a:off x="7471080" y="2892600"/>
              <a:ext cx="58644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Arial"/>
                </a:rPr>
                <a:t>儲存</a:t>
              </a:r>
              <a:endParaRPr b="0" lang="en-US" sz="1600" spc="-1" strike="noStrike">
                <a:latin typeface="Arial"/>
              </a:endParaRPr>
            </a:p>
            <a:p>
              <a:pPr>
                <a:lnSpc>
                  <a:spcPct val="100000"/>
                </a:lnSpc>
                <a:tabLst>
                  <a:tab algn="l" pos="0"/>
                </a:tabLst>
              </a:pPr>
              <a:r>
                <a:rPr b="0" lang="zh-TW" sz="1600" spc="-1" strike="noStrike">
                  <a:solidFill>
                    <a:srgbClr val="000000"/>
                  </a:solidFill>
                  <a:latin typeface="Arial"/>
                </a:rPr>
                <a:t>資料</a:t>
              </a:r>
              <a:endParaRPr b="0" lang="en-US" sz="1600" spc="-1" strike="noStrike">
                <a:latin typeface="Arial"/>
              </a:endParaRPr>
            </a:p>
          </p:txBody>
        </p:sp>
      </p:grpSp>
      <p:sp>
        <p:nvSpPr>
          <p:cNvPr id="239" name="CustomShape 37"/>
          <p:cNvSpPr/>
          <p:nvPr/>
        </p:nvSpPr>
        <p:spPr>
          <a:xfrm flipH="1">
            <a:off x="7822080" y="2337120"/>
            <a:ext cx="6120" cy="584640"/>
          </a:xfrm>
          <a:custGeom>
            <a:avLst/>
            <a:gdLst/>
            <a:ahLst/>
            <a:rect l="l" t="t" r="r" b="b"/>
            <a:pathLst>
              <a:path w="21600" h="21600">
                <a:moveTo>
                  <a:pt x="0" y="0"/>
                </a:moveTo>
                <a:lnTo>
                  <a:pt x="21600" y="21600"/>
                </a:lnTo>
              </a:path>
            </a:pathLst>
          </a:custGeom>
          <a:noFill/>
          <a:ln w="9525">
            <a:solidFill>
              <a:srgbClr val="0070c0"/>
            </a:solidFill>
            <a:miter/>
            <a:tailEnd len="med" type="triangle" w="med"/>
          </a:ln>
        </p:spPr>
        <p:style>
          <a:lnRef idx="0"/>
          <a:fillRef idx="0"/>
          <a:effectRef idx="0"/>
          <a:fontRef idx="minor"/>
        </p:style>
      </p:sp>
      <p:sp>
        <p:nvSpPr>
          <p:cNvPr id="240" name="CustomShape 38"/>
          <p:cNvSpPr/>
          <p:nvPr/>
        </p:nvSpPr>
        <p:spPr>
          <a:xfrm>
            <a:off x="7822800" y="3453840"/>
            <a:ext cx="14400" cy="299160"/>
          </a:xfrm>
          <a:custGeom>
            <a:avLst/>
            <a:gdLst/>
            <a:ahLst/>
            <a:rect l="l" t="t" r="r" b="b"/>
            <a:pathLst>
              <a:path w="21600" h="21600">
                <a:moveTo>
                  <a:pt x="0" y="0"/>
                </a:moveTo>
                <a:lnTo>
                  <a:pt x="21600" y="21600"/>
                </a:lnTo>
              </a:path>
            </a:pathLst>
          </a:custGeom>
          <a:noFill/>
          <a:ln w="9525">
            <a:solidFill>
              <a:srgbClr val="0070c0"/>
            </a:solidFill>
            <a:miter/>
            <a:tailEnd len="med" type="triangle" w="med"/>
          </a:ln>
        </p:spPr>
        <p:style>
          <a:lnRef idx="0"/>
          <a:fillRef idx="0"/>
          <a:effectRef idx="0"/>
          <a:fontRef idx="minor"/>
        </p:style>
      </p:sp>
      <p:sp>
        <p:nvSpPr>
          <p:cNvPr id="241" name="CustomShape 39"/>
          <p:cNvSpPr/>
          <p:nvPr/>
        </p:nvSpPr>
        <p:spPr>
          <a:xfrm>
            <a:off x="7657560" y="3755160"/>
            <a:ext cx="383760" cy="8204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Arial"/>
              </a:rPr>
              <a:t>資</a:t>
            </a:r>
            <a:endParaRPr b="0" lang="en-US" sz="1600" spc="-1" strike="noStrike">
              <a:latin typeface="Arial"/>
            </a:endParaRPr>
          </a:p>
          <a:p>
            <a:pPr>
              <a:lnSpc>
                <a:spcPct val="100000"/>
              </a:lnSpc>
              <a:tabLst>
                <a:tab algn="l" pos="0"/>
              </a:tabLst>
            </a:pPr>
            <a:r>
              <a:rPr b="0" lang="zh-TW" sz="1600" spc="-1" strike="noStrike">
                <a:solidFill>
                  <a:srgbClr val="000000"/>
                </a:solidFill>
                <a:latin typeface="Arial"/>
              </a:rPr>
              <a:t>料</a:t>
            </a:r>
            <a:endParaRPr b="0" lang="en-US" sz="1600" spc="-1" strike="noStrike">
              <a:latin typeface="Arial"/>
            </a:endParaRPr>
          </a:p>
          <a:p>
            <a:pPr>
              <a:lnSpc>
                <a:spcPct val="100000"/>
              </a:lnSpc>
              <a:tabLst>
                <a:tab algn="l" pos="0"/>
              </a:tabLst>
            </a:pPr>
            <a:r>
              <a:rPr b="0" lang="zh-TW" sz="1600" spc="-1" strike="noStrike">
                <a:solidFill>
                  <a:srgbClr val="000000"/>
                </a:solidFill>
                <a:latin typeface="Arial"/>
              </a:rPr>
              <a:t>庫</a:t>
            </a:r>
            <a:endParaRPr b="0" lang="en-US" sz="1600" spc="-1" strike="noStrike">
              <a:latin typeface="Arial"/>
            </a:endParaRPr>
          </a:p>
        </p:txBody>
      </p:sp>
      <p:grpSp>
        <p:nvGrpSpPr>
          <p:cNvPr id="242" name="Group 40"/>
          <p:cNvGrpSpPr/>
          <p:nvPr/>
        </p:nvGrpSpPr>
        <p:grpSpPr>
          <a:xfrm>
            <a:off x="606240" y="3420000"/>
            <a:ext cx="1076040" cy="333720"/>
            <a:chOff x="606240" y="3420000"/>
            <a:chExt cx="1076040" cy="333720"/>
          </a:xfrm>
        </p:grpSpPr>
        <p:sp>
          <p:nvSpPr>
            <p:cNvPr id="243" name="CustomShape 41"/>
            <p:cNvSpPr/>
            <p:nvPr/>
          </p:nvSpPr>
          <p:spPr>
            <a:xfrm>
              <a:off x="606240" y="3454200"/>
              <a:ext cx="1076040" cy="284760"/>
            </a:xfrm>
            <a:prstGeom prst="rect">
              <a:avLst/>
            </a:prstGeom>
            <a:noFill/>
            <a:ln w="25400">
              <a:solidFill>
                <a:srgbClr val="000000"/>
              </a:solidFill>
              <a:round/>
              <a:tailEnd len="med" type="triangle" w="med"/>
            </a:ln>
          </p:spPr>
          <p:style>
            <a:lnRef idx="0"/>
            <a:fillRef idx="0"/>
            <a:effectRef idx="0"/>
            <a:fontRef idx="minor"/>
          </p:style>
        </p:sp>
        <p:sp>
          <p:nvSpPr>
            <p:cNvPr id="244" name="CustomShape 42"/>
            <p:cNvSpPr/>
            <p:nvPr/>
          </p:nvSpPr>
          <p:spPr>
            <a:xfrm>
              <a:off x="707400" y="3420000"/>
              <a:ext cx="789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查公司</a:t>
              </a:r>
              <a:endParaRPr b="0" lang="en-US" sz="1600" spc="-1" strike="noStrike">
                <a:latin typeface="Arial"/>
              </a:endParaRPr>
            </a:p>
          </p:txBody>
        </p:sp>
      </p:grpSp>
      <p:grpSp>
        <p:nvGrpSpPr>
          <p:cNvPr id="245" name="Group 43"/>
          <p:cNvGrpSpPr/>
          <p:nvPr/>
        </p:nvGrpSpPr>
        <p:grpSpPr>
          <a:xfrm>
            <a:off x="2356200" y="3451320"/>
            <a:ext cx="1076040" cy="333720"/>
            <a:chOff x="2356200" y="3451320"/>
            <a:chExt cx="1076040" cy="333720"/>
          </a:xfrm>
        </p:grpSpPr>
        <p:sp>
          <p:nvSpPr>
            <p:cNvPr id="246" name="CustomShape 44"/>
            <p:cNvSpPr/>
            <p:nvPr/>
          </p:nvSpPr>
          <p:spPr>
            <a:xfrm>
              <a:off x="2356200" y="3457800"/>
              <a:ext cx="1076040" cy="284760"/>
            </a:xfrm>
            <a:prstGeom prst="rect">
              <a:avLst/>
            </a:prstGeom>
            <a:noFill/>
            <a:ln w="25400">
              <a:solidFill>
                <a:srgbClr val="000000"/>
              </a:solidFill>
              <a:round/>
              <a:tailEnd len="med" type="triangle" w="med"/>
            </a:ln>
          </p:spPr>
          <p:style>
            <a:lnRef idx="0"/>
            <a:fillRef idx="0"/>
            <a:effectRef idx="0"/>
            <a:fontRef idx="minor"/>
          </p:style>
        </p:sp>
        <p:sp>
          <p:nvSpPr>
            <p:cNvPr id="247" name="CustomShape 45"/>
            <p:cNvSpPr/>
            <p:nvPr/>
          </p:nvSpPr>
          <p:spPr>
            <a:xfrm>
              <a:off x="2464920" y="3451320"/>
              <a:ext cx="789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查八字</a:t>
              </a:r>
              <a:endParaRPr b="0" lang="en-US" sz="1600" spc="-1" strike="noStrike">
                <a:latin typeface="Arial"/>
              </a:endParaRPr>
            </a:p>
          </p:txBody>
        </p:sp>
      </p:grpSp>
      <p:sp>
        <p:nvSpPr>
          <p:cNvPr id="248" name="CustomShape 46"/>
          <p:cNvSpPr/>
          <p:nvPr/>
        </p:nvSpPr>
        <p:spPr>
          <a:xfrm rot="5400000">
            <a:off x="1701720" y="3311640"/>
            <a:ext cx="266040" cy="303480"/>
          </a:xfrm>
          <a:prstGeom prst="bentConnector2">
            <a:avLst/>
          </a:prstGeom>
          <a:noFill/>
          <a:ln w="9525">
            <a:solidFill>
              <a:srgbClr val="000000"/>
            </a:solidFill>
            <a:miter/>
            <a:tailEnd len="med" type="triangle" w="med"/>
          </a:ln>
        </p:spPr>
        <p:style>
          <a:lnRef idx="0"/>
          <a:fillRef idx="0"/>
          <a:effectRef idx="0"/>
          <a:fontRef idx="minor"/>
        </p:style>
      </p:sp>
      <p:sp>
        <p:nvSpPr>
          <p:cNvPr id="249" name="CustomShape 47"/>
          <p:cNvSpPr/>
          <p:nvPr/>
        </p:nvSpPr>
        <p:spPr>
          <a:xfrm flipH="1" rot="16200000">
            <a:off x="2036520" y="3280320"/>
            <a:ext cx="269640" cy="369360"/>
          </a:xfrm>
          <a:prstGeom prst="bentConnector2">
            <a:avLst/>
          </a:prstGeom>
          <a:noFill/>
          <a:ln w="9525">
            <a:solidFill>
              <a:srgbClr val="000000"/>
            </a:solidFill>
            <a:miter/>
            <a:tailEnd len="med" type="triangle" w="med"/>
          </a:ln>
        </p:spPr>
        <p:style>
          <a:lnRef idx="0"/>
          <a:fillRef idx="0"/>
          <a:effectRef idx="0"/>
          <a:fontRef idx="minor"/>
        </p:style>
      </p:sp>
      <p:grpSp>
        <p:nvGrpSpPr>
          <p:cNvPr id="250" name="Group 48"/>
          <p:cNvGrpSpPr/>
          <p:nvPr/>
        </p:nvGrpSpPr>
        <p:grpSpPr>
          <a:xfrm>
            <a:off x="5090040" y="4443840"/>
            <a:ext cx="1257480" cy="577080"/>
            <a:chOff x="5090040" y="4443840"/>
            <a:chExt cx="1257480" cy="577080"/>
          </a:xfrm>
        </p:grpSpPr>
        <p:sp>
          <p:nvSpPr>
            <p:cNvPr id="251" name="CustomShape 49"/>
            <p:cNvSpPr/>
            <p:nvPr/>
          </p:nvSpPr>
          <p:spPr>
            <a:xfrm>
              <a:off x="5298120" y="4443840"/>
              <a:ext cx="789120" cy="5770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出生年</a:t>
              </a:r>
              <a:endParaRPr b="0" lang="en-US" sz="1600" spc="-1" strike="noStrike">
                <a:latin typeface="Arial"/>
              </a:endParaRPr>
            </a:p>
            <a:p>
              <a:pPr>
                <a:lnSpc>
                  <a:spcPct val="100000"/>
                </a:lnSpc>
                <a:tabLst>
                  <a:tab algn="l" pos="0"/>
                </a:tabLst>
              </a:pPr>
              <a:r>
                <a:rPr b="0" lang="zh-TW" sz="1600" spc="-1" strike="noStrike">
                  <a:solidFill>
                    <a:srgbClr val="000000"/>
                  </a:solidFill>
                  <a:latin typeface="Calibri"/>
                </a:rPr>
                <a:t>月日時</a:t>
              </a:r>
              <a:endParaRPr b="0" lang="en-US" sz="1600" spc="-1" strike="noStrike">
                <a:latin typeface="Arial"/>
              </a:endParaRPr>
            </a:p>
          </p:txBody>
        </p:sp>
        <p:sp>
          <p:nvSpPr>
            <p:cNvPr id="252" name="CustomShape 50"/>
            <p:cNvSpPr/>
            <p:nvPr/>
          </p:nvSpPr>
          <p:spPr>
            <a:xfrm>
              <a:off x="5090040" y="4501080"/>
              <a:ext cx="1257480" cy="504360"/>
            </a:xfrm>
            <a:prstGeom prst="flowChartInputOutput">
              <a:avLst/>
            </a:prstGeom>
            <a:noFill/>
            <a:ln w="25400">
              <a:solidFill>
                <a:srgbClr val="000000"/>
              </a:solidFill>
              <a:miter/>
            </a:ln>
          </p:spPr>
          <p:style>
            <a:lnRef idx="0"/>
            <a:fillRef idx="0"/>
            <a:effectRef idx="0"/>
            <a:fontRef idx="minor"/>
          </p:style>
        </p:sp>
      </p:grpSp>
      <p:grpSp>
        <p:nvGrpSpPr>
          <p:cNvPr id="253" name="Group 51"/>
          <p:cNvGrpSpPr/>
          <p:nvPr/>
        </p:nvGrpSpPr>
        <p:grpSpPr>
          <a:xfrm>
            <a:off x="5038560" y="3952440"/>
            <a:ext cx="1330200" cy="341640"/>
            <a:chOff x="5038560" y="3952440"/>
            <a:chExt cx="1330200" cy="341640"/>
          </a:xfrm>
        </p:grpSpPr>
        <p:sp>
          <p:nvSpPr>
            <p:cNvPr id="254" name="CustomShape 52"/>
            <p:cNvSpPr/>
            <p:nvPr/>
          </p:nvSpPr>
          <p:spPr>
            <a:xfrm>
              <a:off x="5038560" y="3994200"/>
              <a:ext cx="1330200" cy="299880"/>
            </a:xfrm>
            <a:prstGeom prst="rect">
              <a:avLst/>
            </a:prstGeom>
            <a:noFill/>
            <a:ln w="25400">
              <a:solidFill>
                <a:srgbClr val="000000"/>
              </a:solidFill>
              <a:round/>
              <a:tailEnd len="med" type="triangle" w="med"/>
            </a:ln>
          </p:spPr>
          <p:style>
            <a:lnRef idx="0"/>
            <a:fillRef idx="0"/>
            <a:effectRef idx="0"/>
            <a:fontRef idx="minor"/>
          </p:style>
        </p:sp>
        <p:sp>
          <p:nvSpPr>
            <p:cNvPr id="255" name="CustomShape 53"/>
            <p:cNvSpPr/>
            <p:nvPr/>
          </p:nvSpPr>
          <p:spPr>
            <a:xfrm>
              <a:off x="5176440" y="395244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算命網站</a:t>
              </a:r>
              <a:endParaRPr b="0" lang="en-US" sz="1600" spc="-1" strike="noStrike">
                <a:latin typeface="Arial"/>
              </a:endParaRPr>
            </a:p>
          </p:txBody>
        </p:sp>
      </p:grpSp>
      <p:sp>
        <p:nvSpPr>
          <p:cNvPr id="256" name="CustomShape 54"/>
          <p:cNvSpPr/>
          <p:nvPr/>
        </p:nvSpPr>
        <p:spPr>
          <a:xfrm flipH="1" flipV="1">
            <a:off x="5703120" y="4293720"/>
            <a:ext cx="14760" cy="206280"/>
          </a:xfrm>
          <a:custGeom>
            <a:avLst/>
            <a:gdLst/>
            <a:ahLst/>
            <a:rect l="l" t="t" r="r" b="b"/>
            <a:pathLst>
              <a:path w="21600" h="21600">
                <a:moveTo>
                  <a:pt x="0" y="0"/>
                </a:moveTo>
                <a:lnTo>
                  <a:pt x="21600" y="21600"/>
                </a:lnTo>
              </a:path>
            </a:pathLst>
          </a:custGeom>
          <a:noFill/>
          <a:ln w="9525">
            <a:solidFill>
              <a:srgbClr val="0070c0"/>
            </a:solidFill>
            <a:miter/>
            <a:tailEnd len="med" type="triangle" w="med"/>
          </a:ln>
        </p:spPr>
        <p:style>
          <a:lnRef idx="0"/>
          <a:fillRef idx="0"/>
          <a:effectRef idx="0"/>
          <a:fontRef idx="minor"/>
        </p:style>
      </p:sp>
      <p:grpSp>
        <p:nvGrpSpPr>
          <p:cNvPr id="257" name="Group 55"/>
          <p:cNvGrpSpPr/>
          <p:nvPr/>
        </p:nvGrpSpPr>
        <p:grpSpPr>
          <a:xfrm>
            <a:off x="2205360" y="3842640"/>
            <a:ext cx="1366920" cy="577080"/>
            <a:chOff x="2205360" y="3842640"/>
            <a:chExt cx="1366920" cy="577080"/>
          </a:xfrm>
        </p:grpSpPr>
        <p:sp>
          <p:nvSpPr>
            <p:cNvPr id="258" name="CustomShape 56"/>
            <p:cNvSpPr/>
            <p:nvPr/>
          </p:nvSpPr>
          <p:spPr>
            <a:xfrm>
              <a:off x="2205360" y="3906720"/>
              <a:ext cx="1366920" cy="466200"/>
            </a:xfrm>
            <a:prstGeom prst="rect">
              <a:avLst/>
            </a:prstGeom>
            <a:noFill/>
            <a:ln w="25400">
              <a:solidFill>
                <a:srgbClr val="000000"/>
              </a:solidFill>
              <a:round/>
              <a:tailEnd len="med" type="triangle" w="med"/>
            </a:ln>
          </p:spPr>
          <p:style>
            <a:lnRef idx="0"/>
            <a:fillRef idx="0"/>
            <a:effectRef idx="0"/>
            <a:fontRef idx="minor"/>
          </p:style>
        </p:sp>
        <p:sp>
          <p:nvSpPr>
            <p:cNvPr id="259" name="CustomShape 57"/>
            <p:cNvSpPr/>
            <p:nvPr/>
          </p:nvSpPr>
          <p:spPr>
            <a:xfrm>
              <a:off x="2248920" y="3842640"/>
              <a:ext cx="1257840" cy="577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zh-TW" sz="1600" spc="-1" strike="noStrike">
                  <a:solidFill>
                    <a:srgbClr val="000000"/>
                  </a:solidFill>
                  <a:latin typeface="Calibri"/>
                </a:rPr>
                <a:t>顯示八字</a:t>
              </a:r>
              <a:endParaRPr b="0" lang="en-US" sz="1600" spc="-1" strike="noStrike">
                <a:latin typeface="Arial"/>
              </a:endParaRPr>
            </a:p>
            <a:p>
              <a:pPr algn="ctr">
                <a:lnSpc>
                  <a:spcPct val="100000"/>
                </a:lnSpc>
                <a:tabLst>
                  <a:tab algn="l" pos="0"/>
                </a:tabLst>
              </a:pPr>
              <a:r>
                <a:rPr b="0" lang="zh-TW" sz="1600" spc="-1" strike="noStrike">
                  <a:solidFill>
                    <a:srgbClr val="000000"/>
                  </a:solidFill>
                  <a:latin typeface="Calibri"/>
                </a:rPr>
                <a:t>結果</a:t>
              </a:r>
              <a:endParaRPr b="0" lang="en-US" sz="1600" spc="-1" strike="noStrike">
                <a:latin typeface="Arial"/>
              </a:endParaRPr>
            </a:p>
          </p:txBody>
        </p:sp>
      </p:grpSp>
      <p:grpSp>
        <p:nvGrpSpPr>
          <p:cNvPr id="260" name="Group 58"/>
          <p:cNvGrpSpPr/>
          <p:nvPr/>
        </p:nvGrpSpPr>
        <p:grpSpPr>
          <a:xfrm>
            <a:off x="460800" y="3825360"/>
            <a:ext cx="1366920" cy="577080"/>
            <a:chOff x="460800" y="3825360"/>
            <a:chExt cx="1366920" cy="577080"/>
          </a:xfrm>
        </p:grpSpPr>
        <p:sp>
          <p:nvSpPr>
            <p:cNvPr id="261" name="CustomShape 59"/>
            <p:cNvSpPr/>
            <p:nvPr/>
          </p:nvSpPr>
          <p:spPr>
            <a:xfrm>
              <a:off x="460800" y="3902400"/>
              <a:ext cx="1366920" cy="466200"/>
            </a:xfrm>
            <a:prstGeom prst="rect">
              <a:avLst/>
            </a:prstGeom>
            <a:noFill/>
            <a:ln w="25400">
              <a:solidFill>
                <a:srgbClr val="000000"/>
              </a:solidFill>
              <a:round/>
              <a:tailEnd len="med" type="triangle" w="med"/>
            </a:ln>
          </p:spPr>
          <p:style>
            <a:lnRef idx="0"/>
            <a:fillRef idx="0"/>
            <a:effectRef idx="0"/>
            <a:fontRef idx="minor"/>
          </p:style>
        </p:sp>
        <p:sp>
          <p:nvSpPr>
            <p:cNvPr id="262" name="CustomShape 60"/>
            <p:cNvSpPr/>
            <p:nvPr/>
          </p:nvSpPr>
          <p:spPr>
            <a:xfrm>
              <a:off x="533520" y="3825360"/>
              <a:ext cx="1257840" cy="5770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zh-TW" sz="1600" spc="-1" strike="noStrike">
                  <a:solidFill>
                    <a:srgbClr val="000000"/>
                  </a:solidFill>
                  <a:latin typeface="Calibri"/>
                </a:rPr>
                <a:t>顯示公司</a:t>
              </a:r>
              <a:endParaRPr b="0" lang="en-US" sz="1600" spc="-1" strike="noStrike">
                <a:latin typeface="Arial"/>
              </a:endParaRPr>
            </a:p>
            <a:p>
              <a:pPr algn="ctr">
                <a:lnSpc>
                  <a:spcPct val="100000"/>
                </a:lnSpc>
                <a:tabLst>
                  <a:tab algn="l" pos="0"/>
                </a:tabLst>
              </a:pPr>
              <a:r>
                <a:rPr b="0" lang="zh-TW" sz="1600" spc="-1" strike="noStrike">
                  <a:solidFill>
                    <a:srgbClr val="000000"/>
                  </a:solidFill>
                  <a:latin typeface="Calibri"/>
                </a:rPr>
                <a:t>結果</a:t>
              </a:r>
              <a:endParaRPr b="0" lang="en-US" sz="1600" spc="-1" strike="noStrike">
                <a:latin typeface="Arial"/>
              </a:endParaRPr>
            </a:p>
          </p:txBody>
        </p:sp>
      </p:grpSp>
      <p:sp>
        <p:nvSpPr>
          <p:cNvPr id="263" name="CustomShape 61"/>
          <p:cNvSpPr/>
          <p:nvPr/>
        </p:nvSpPr>
        <p:spPr>
          <a:xfrm flipV="1">
            <a:off x="2524680" y="3184560"/>
            <a:ext cx="1688040" cy="180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sp>
        <p:nvSpPr>
          <p:cNvPr id="264" name="CustomShape 62"/>
          <p:cNvSpPr/>
          <p:nvPr/>
        </p:nvSpPr>
        <p:spPr>
          <a:xfrm>
            <a:off x="5955120" y="3185640"/>
            <a:ext cx="1309680" cy="1800"/>
          </a:xfrm>
          <a:custGeom>
            <a:avLst/>
            <a:gdLst/>
            <a:ahLst/>
            <a:rect l="l" t="t" r="r" b="b"/>
            <a:pathLst>
              <a:path w="21600" h="21600">
                <a:moveTo>
                  <a:pt x="0" y="0"/>
                </a:moveTo>
                <a:lnTo>
                  <a:pt x="21600" y="21600"/>
                </a:lnTo>
              </a:path>
            </a:pathLst>
          </a:custGeom>
          <a:noFill/>
          <a:ln w="9525">
            <a:solidFill>
              <a:srgbClr val="0070c0"/>
            </a:solidFill>
            <a:miter/>
            <a:tailEnd len="med" type="triangle" w="med"/>
          </a:ln>
        </p:spPr>
        <p:style>
          <a:lnRef idx="0"/>
          <a:fillRef idx="0"/>
          <a:effectRef idx="0"/>
          <a:fontRef idx="minor"/>
        </p:style>
      </p:sp>
      <p:sp>
        <p:nvSpPr>
          <p:cNvPr id="265" name="CustomShape 63"/>
          <p:cNvSpPr/>
          <p:nvPr/>
        </p:nvSpPr>
        <p:spPr>
          <a:xfrm flipH="1">
            <a:off x="1143720" y="3739320"/>
            <a:ext cx="360" cy="16272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sp>
        <p:nvSpPr>
          <p:cNvPr id="266" name="CustomShape 64"/>
          <p:cNvSpPr/>
          <p:nvPr/>
        </p:nvSpPr>
        <p:spPr>
          <a:xfrm flipH="1">
            <a:off x="2889000" y="3742920"/>
            <a:ext cx="5040" cy="16380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67" name="Group 65"/>
          <p:cNvGrpSpPr/>
          <p:nvPr/>
        </p:nvGrpSpPr>
        <p:grpSpPr>
          <a:xfrm>
            <a:off x="1406520" y="4635000"/>
            <a:ext cx="1166760" cy="378720"/>
            <a:chOff x="1406520" y="4635000"/>
            <a:chExt cx="1166760" cy="378720"/>
          </a:xfrm>
        </p:grpSpPr>
        <p:sp>
          <p:nvSpPr>
            <p:cNvPr id="268" name="CustomShape 66"/>
            <p:cNvSpPr/>
            <p:nvPr/>
          </p:nvSpPr>
          <p:spPr>
            <a:xfrm>
              <a:off x="1675440" y="463860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登出</a:t>
              </a:r>
              <a:endParaRPr b="0" lang="en-US" sz="1600" spc="-1" strike="noStrike">
                <a:latin typeface="Arial"/>
              </a:endParaRPr>
            </a:p>
          </p:txBody>
        </p:sp>
        <p:sp>
          <p:nvSpPr>
            <p:cNvPr id="269" name="CustomShape 67"/>
            <p:cNvSpPr/>
            <p:nvPr/>
          </p:nvSpPr>
          <p:spPr>
            <a:xfrm>
              <a:off x="1406520" y="4635000"/>
              <a:ext cx="1166760" cy="378720"/>
            </a:xfrm>
            <a:prstGeom prst="flowChartTerminator">
              <a:avLst/>
            </a:prstGeom>
            <a:noFill/>
            <a:ln w="25400">
              <a:solidFill>
                <a:srgbClr val="000000"/>
              </a:solidFill>
              <a:round/>
              <a:tailEnd len="med" type="triangle" w="med"/>
            </a:ln>
          </p:spPr>
          <p:style>
            <a:lnRef idx="0"/>
            <a:fillRef idx="0"/>
            <a:effectRef idx="0"/>
            <a:fontRef idx="minor"/>
          </p:style>
        </p:sp>
      </p:grpSp>
      <p:sp>
        <p:nvSpPr>
          <p:cNvPr id="270" name="CustomShape 68"/>
          <p:cNvSpPr/>
          <p:nvPr/>
        </p:nvSpPr>
        <p:spPr>
          <a:xfrm>
            <a:off x="1828440" y="4135680"/>
            <a:ext cx="161280" cy="498960"/>
          </a:xfrm>
          <a:prstGeom prst="bentConnector2">
            <a:avLst/>
          </a:prstGeom>
          <a:noFill/>
          <a:ln w="9525">
            <a:solidFill>
              <a:srgbClr val="000000"/>
            </a:solidFill>
            <a:miter/>
            <a:tailEnd len="med" type="triangle" w="med"/>
          </a:ln>
        </p:spPr>
        <p:style>
          <a:lnRef idx="0"/>
          <a:fillRef idx="0"/>
          <a:effectRef idx="0"/>
          <a:fontRef idx="minor"/>
        </p:style>
      </p:sp>
      <p:sp>
        <p:nvSpPr>
          <p:cNvPr id="271" name="CustomShape 69"/>
          <p:cNvSpPr/>
          <p:nvPr/>
        </p:nvSpPr>
        <p:spPr>
          <a:xfrm flipV="1" rot="10800000">
            <a:off x="1990080" y="4140360"/>
            <a:ext cx="215280" cy="494640"/>
          </a:xfrm>
          <a:prstGeom prst="bentConnector2">
            <a:avLst/>
          </a:prstGeom>
          <a:noFill/>
          <a:ln w="9525">
            <a:solidFill>
              <a:srgbClr val="000000"/>
            </a:solidFill>
            <a:miter/>
            <a:tailEnd len="med" type="triangle" w="med"/>
          </a:ln>
        </p:spPr>
        <p:style>
          <a:lnRef idx="0"/>
          <a:fillRef idx="0"/>
          <a:effectRef idx="0"/>
          <a:fontRef idx="minor"/>
        </p:style>
      </p:sp>
      <p:sp>
        <p:nvSpPr>
          <p:cNvPr id="272" name="CustomShape 70"/>
          <p:cNvSpPr/>
          <p:nvPr/>
        </p:nvSpPr>
        <p:spPr>
          <a:xfrm flipH="1" rot="5400000">
            <a:off x="4385880" y="1185480"/>
            <a:ext cx="227160" cy="6674400"/>
          </a:xfrm>
          <a:prstGeom prst="bentConnector3">
            <a:avLst>
              <a:gd name="adj1" fmla="val -189773"/>
            </a:avLst>
          </a:prstGeom>
          <a:noFill/>
          <a:ln w="9525">
            <a:solidFill>
              <a:srgbClr val="0070c0"/>
            </a:solidFill>
            <a:miter/>
            <a:tailEnd len="med" type="triangle" w="med"/>
          </a:ln>
        </p:spPr>
        <p:style>
          <a:lnRef idx="0"/>
          <a:fillRef idx="0"/>
          <a:effectRef idx="0"/>
          <a:fontRef idx="minor"/>
        </p:style>
      </p:sp>
      <p:grpSp>
        <p:nvGrpSpPr>
          <p:cNvPr id="273" name="Group 71"/>
          <p:cNvGrpSpPr/>
          <p:nvPr/>
        </p:nvGrpSpPr>
        <p:grpSpPr>
          <a:xfrm>
            <a:off x="1144440" y="1030320"/>
            <a:ext cx="1714320" cy="605520"/>
            <a:chOff x="1144440" y="1030320"/>
            <a:chExt cx="1714320" cy="605520"/>
          </a:xfrm>
        </p:grpSpPr>
        <p:sp>
          <p:nvSpPr>
            <p:cNvPr id="274" name="CustomShape 72"/>
            <p:cNvSpPr/>
            <p:nvPr/>
          </p:nvSpPr>
          <p:spPr>
            <a:xfrm>
              <a:off x="1144440" y="1030320"/>
              <a:ext cx="1714320" cy="605520"/>
            </a:xfrm>
            <a:prstGeom prst="diamond">
              <a:avLst/>
            </a:prstGeom>
            <a:noFill/>
            <a:ln w="25400">
              <a:solidFill>
                <a:srgbClr val="000000"/>
              </a:solidFill>
              <a:round/>
              <a:tailEnd len="med" type="triangle" w="med"/>
            </a:ln>
          </p:spPr>
          <p:style>
            <a:lnRef idx="0"/>
            <a:fillRef idx="0"/>
            <a:effectRef idx="0"/>
            <a:fontRef idx="minor"/>
          </p:style>
        </p:sp>
        <p:sp>
          <p:nvSpPr>
            <p:cNvPr id="275" name="CustomShape 73"/>
            <p:cNvSpPr/>
            <p:nvPr/>
          </p:nvSpPr>
          <p:spPr>
            <a:xfrm>
              <a:off x="1483920" y="1149840"/>
              <a:ext cx="99180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同意規則</a:t>
              </a:r>
              <a:endParaRPr b="0" lang="en-US" sz="1600" spc="-1" strike="noStrike">
                <a:latin typeface="Arial"/>
              </a:endParaRPr>
            </a:p>
          </p:txBody>
        </p:sp>
      </p:grpSp>
      <p:sp>
        <p:nvSpPr>
          <p:cNvPr id="276" name="CustomShape 74"/>
          <p:cNvSpPr/>
          <p:nvPr/>
        </p:nvSpPr>
        <p:spPr>
          <a:xfrm>
            <a:off x="2001960" y="1636200"/>
            <a:ext cx="360" cy="14364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sp>
        <p:nvSpPr>
          <p:cNvPr id="277" name="CustomShape 75"/>
          <p:cNvSpPr/>
          <p:nvPr/>
        </p:nvSpPr>
        <p:spPr>
          <a:xfrm flipV="1">
            <a:off x="2859120" y="1331280"/>
            <a:ext cx="740880" cy="36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78" name="Group 76"/>
          <p:cNvGrpSpPr/>
          <p:nvPr/>
        </p:nvGrpSpPr>
        <p:grpSpPr>
          <a:xfrm>
            <a:off x="3600360" y="1143000"/>
            <a:ext cx="1166760" cy="378720"/>
            <a:chOff x="3600360" y="1143000"/>
            <a:chExt cx="1166760" cy="378720"/>
          </a:xfrm>
        </p:grpSpPr>
        <p:sp>
          <p:nvSpPr>
            <p:cNvPr id="279" name="CustomShape 77"/>
            <p:cNvSpPr/>
            <p:nvPr/>
          </p:nvSpPr>
          <p:spPr>
            <a:xfrm>
              <a:off x="3869640" y="1148760"/>
              <a:ext cx="5864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結束</a:t>
              </a:r>
              <a:endParaRPr b="0" lang="en-US" sz="1600" spc="-1" strike="noStrike">
                <a:latin typeface="Arial"/>
              </a:endParaRPr>
            </a:p>
          </p:txBody>
        </p:sp>
        <p:sp>
          <p:nvSpPr>
            <p:cNvPr id="280" name="CustomShape 78"/>
            <p:cNvSpPr/>
            <p:nvPr/>
          </p:nvSpPr>
          <p:spPr>
            <a:xfrm>
              <a:off x="3600360" y="1143000"/>
              <a:ext cx="1166760" cy="378720"/>
            </a:xfrm>
            <a:prstGeom prst="flowChartTerminator">
              <a:avLst/>
            </a:prstGeom>
            <a:noFill/>
            <a:ln w="25400">
              <a:solidFill>
                <a:srgbClr val="000000"/>
              </a:solidFill>
              <a:round/>
              <a:tailEnd len="med" type="triangle" w="med"/>
            </a:ln>
          </p:spPr>
          <p:style>
            <a:lnRef idx="0"/>
            <a:fillRef idx="0"/>
            <a:effectRef idx="0"/>
            <a:fontRef idx="minor"/>
          </p:style>
        </p:sp>
      </p:grpSp>
      <p:sp>
        <p:nvSpPr>
          <p:cNvPr id="281" name="CustomShape 79"/>
          <p:cNvSpPr/>
          <p:nvPr/>
        </p:nvSpPr>
        <p:spPr>
          <a:xfrm>
            <a:off x="2031120" y="1523520"/>
            <a:ext cx="28008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Y</a:t>
            </a:r>
            <a:endParaRPr b="0" lang="en-US" sz="1600" spc="-1" strike="noStrike">
              <a:latin typeface="Arial"/>
            </a:endParaRPr>
          </a:p>
        </p:txBody>
      </p:sp>
      <p:sp>
        <p:nvSpPr>
          <p:cNvPr id="282" name="CustomShape 80"/>
          <p:cNvSpPr/>
          <p:nvPr/>
        </p:nvSpPr>
        <p:spPr>
          <a:xfrm>
            <a:off x="2814840" y="1054800"/>
            <a:ext cx="312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en-US" sz="1600" spc="-1" strike="noStrike">
                <a:solidFill>
                  <a:srgbClr val="000000"/>
                </a:solidFill>
                <a:latin typeface="Calibri"/>
              </a:rPr>
              <a:t>N</a:t>
            </a:r>
            <a:endParaRPr b="0" lang="en-US" sz="1600" spc="-1" strike="noStrike">
              <a:latin typeface="Arial"/>
            </a:endParaRPr>
          </a:p>
        </p:txBody>
      </p:sp>
      <p:sp>
        <p:nvSpPr>
          <p:cNvPr id="283" name="CustomShape 81"/>
          <p:cNvSpPr/>
          <p:nvPr/>
        </p:nvSpPr>
        <p:spPr>
          <a:xfrm>
            <a:off x="1989720" y="862560"/>
            <a:ext cx="11880" cy="167400"/>
          </a:xfrm>
          <a:custGeom>
            <a:avLst/>
            <a:gdLst/>
            <a:ahLst/>
            <a:rect l="l" t="t" r="r" b="b"/>
            <a:pathLst>
              <a:path w="21600" h="21600">
                <a:moveTo>
                  <a:pt x="0" y="0"/>
                </a:moveTo>
                <a:lnTo>
                  <a:pt x="21600" y="21600"/>
                </a:lnTo>
              </a:path>
            </a:pathLst>
          </a:custGeom>
          <a:noFill/>
          <a:ln w="9525">
            <a:solidFill>
              <a:srgbClr val="000000"/>
            </a:solidFill>
            <a:miter/>
            <a:tailEnd len="med" type="triangle" w="med"/>
          </a:ln>
        </p:spPr>
        <p:style>
          <a:lnRef idx="0"/>
          <a:fillRef idx="0"/>
          <a:effectRef idx="0"/>
          <a:fontRef idx="minor"/>
        </p:style>
      </p:sp>
      <p:grpSp>
        <p:nvGrpSpPr>
          <p:cNvPr id="284" name="Group 82"/>
          <p:cNvGrpSpPr/>
          <p:nvPr/>
        </p:nvGrpSpPr>
        <p:grpSpPr>
          <a:xfrm>
            <a:off x="3995640" y="2890080"/>
            <a:ext cx="2176920" cy="820440"/>
            <a:chOff x="3995640" y="2890080"/>
            <a:chExt cx="2176920" cy="820440"/>
          </a:xfrm>
        </p:grpSpPr>
        <p:sp>
          <p:nvSpPr>
            <p:cNvPr id="285" name="CustomShape 83"/>
            <p:cNvSpPr/>
            <p:nvPr/>
          </p:nvSpPr>
          <p:spPr>
            <a:xfrm>
              <a:off x="4400280" y="2890080"/>
              <a:ext cx="1397160" cy="82044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zh-TW" sz="1600" spc="-1" strike="noStrike">
                  <a:solidFill>
                    <a:srgbClr val="000000"/>
                  </a:solidFill>
                  <a:latin typeface="Calibri"/>
                </a:rPr>
                <a:t>修改基本資料</a:t>
              </a:r>
              <a:endParaRPr b="0" lang="en-US" sz="1600" spc="-1" strike="noStrike">
                <a:latin typeface="Arial"/>
              </a:endParaRPr>
            </a:p>
            <a:p>
              <a:pPr algn="ctr">
                <a:lnSpc>
                  <a:spcPct val="100000"/>
                </a:lnSpc>
                <a:tabLst>
                  <a:tab algn="l" pos="0"/>
                </a:tabLst>
              </a:pPr>
              <a:r>
                <a:rPr b="0" lang="zh-TW" sz="1600" spc="-1" strike="noStrike">
                  <a:solidFill>
                    <a:srgbClr val="000000"/>
                  </a:solidFill>
                  <a:latin typeface="Calibri"/>
                </a:rPr>
                <a:t>或密碼</a:t>
              </a:r>
              <a:endParaRPr b="0" lang="en-US" sz="1600" spc="-1" strike="noStrike">
                <a:latin typeface="Arial"/>
              </a:endParaRPr>
            </a:p>
            <a:p>
              <a:pPr>
                <a:lnSpc>
                  <a:spcPct val="100000"/>
                </a:lnSpc>
                <a:tabLst>
                  <a:tab algn="l" pos="0"/>
                </a:tabLst>
              </a:pPr>
              <a:endParaRPr b="0" lang="en-US" sz="1600" spc="-1" strike="noStrike">
                <a:latin typeface="Arial"/>
              </a:endParaRPr>
            </a:p>
          </p:txBody>
        </p:sp>
        <p:sp>
          <p:nvSpPr>
            <p:cNvPr id="286" name="CustomShape 84"/>
            <p:cNvSpPr/>
            <p:nvPr/>
          </p:nvSpPr>
          <p:spPr>
            <a:xfrm>
              <a:off x="3995640" y="2939040"/>
              <a:ext cx="2176920" cy="493560"/>
            </a:xfrm>
            <a:prstGeom prst="flowChartInputOutput">
              <a:avLst/>
            </a:prstGeom>
            <a:noFill/>
            <a:ln w="25400">
              <a:solidFill>
                <a:srgbClr val="000000"/>
              </a:solidFill>
              <a:miter/>
            </a:ln>
          </p:spPr>
          <p:style>
            <a:lnRef idx="0"/>
            <a:fillRef idx="0"/>
            <a:effectRef idx="0"/>
            <a:fontRef idx="minor"/>
          </p:style>
        </p:sp>
      </p:grpSp>
      <p:sp>
        <p:nvSpPr>
          <p:cNvPr id="287" name="CustomShape 85"/>
          <p:cNvSpPr/>
          <p:nvPr/>
        </p:nvSpPr>
        <p:spPr>
          <a:xfrm flipH="1" flipV="1">
            <a:off x="3571920" y="4140360"/>
            <a:ext cx="1465560" cy="3600"/>
          </a:xfrm>
          <a:custGeom>
            <a:avLst/>
            <a:gdLst/>
            <a:ahLst/>
            <a:rect l="l" t="t" r="r" b="b"/>
            <a:pathLst>
              <a:path w="21600" h="21600">
                <a:moveTo>
                  <a:pt x="0" y="0"/>
                </a:moveTo>
                <a:lnTo>
                  <a:pt x="21600" y="21600"/>
                </a:lnTo>
              </a:path>
            </a:pathLst>
          </a:custGeom>
          <a:noFill/>
          <a:ln w="9525">
            <a:solidFill>
              <a:srgbClr val="0070c0"/>
            </a:solidFill>
            <a:miter/>
            <a:tailEnd len="med" type="triangle" w="med"/>
          </a:ln>
        </p:spPr>
        <p:style>
          <a:lnRef idx="0"/>
          <a:fillRef idx="0"/>
          <a:effectRef idx="0"/>
          <a:fontRef idx="minor"/>
        </p:style>
      </p:sp>
      <p:sp>
        <p:nvSpPr>
          <p:cNvPr id="288" name="CustomShape 86"/>
          <p:cNvSpPr/>
          <p:nvPr/>
        </p:nvSpPr>
        <p:spPr>
          <a:xfrm flipV="1" rot="16200000">
            <a:off x="3697200" y="1550880"/>
            <a:ext cx="222120" cy="2551680"/>
          </a:xfrm>
          <a:prstGeom prst="bentConnector2">
            <a:avLst/>
          </a:prstGeom>
          <a:noFill/>
          <a:ln w="9525">
            <a:solidFill>
              <a:srgbClr val="000000"/>
            </a:solidFill>
            <a:miter/>
            <a:tailEnd len="med" type="triangle" w="med"/>
          </a:ln>
        </p:spPr>
        <p:style>
          <a:lnRef idx="0"/>
          <a:fillRef idx="0"/>
          <a:effectRef idx="0"/>
          <a:fontRef idx="minor"/>
        </p:style>
      </p:sp>
      <p:sp>
        <p:nvSpPr>
          <p:cNvPr id="289" name="Line 87"/>
          <p:cNvSpPr/>
          <p:nvPr/>
        </p:nvSpPr>
        <p:spPr>
          <a:xfrm>
            <a:off x="6654960" y="1109160"/>
            <a:ext cx="922320" cy="360"/>
          </a:xfrm>
          <a:prstGeom prst="line">
            <a:avLst/>
          </a:prstGeom>
          <a:ln w="38100">
            <a:solidFill>
              <a:srgbClr val="000000"/>
            </a:solidFill>
            <a:miter/>
          </a:ln>
        </p:spPr>
        <p:style>
          <a:lnRef idx="0"/>
          <a:fillRef idx="0"/>
          <a:effectRef idx="0"/>
          <a:fontRef idx="minor"/>
        </p:style>
      </p:sp>
      <p:sp>
        <p:nvSpPr>
          <p:cNvPr id="290" name="Line 88"/>
          <p:cNvSpPr/>
          <p:nvPr/>
        </p:nvSpPr>
        <p:spPr>
          <a:xfrm>
            <a:off x="6651360" y="1451520"/>
            <a:ext cx="922320" cy="360"/>
          </a:xfrm>
          <a:prstGeom prst="line">
            <a:avLst/>
          </a:prstGeom>
          <a:ln w="38100">
            <a:solidFill>
              <a:srgbClr val="0070c0"/>
            </a:solidFill>
            <a:miter/>
          </a:ln>
        </p:spPr>
        <p:style>
          <a:lnRef idx="0"/>
          <a:fillRef idx="0"/>
          <a:effectRef idx="0"/>
          <a:fontRef idx="minor"/>
        </p:style>
      </p:sp>
      <p:sp>
        <p:nvSpPr>
          <p:cNvPr id="291" name="CustomShape 89"/>
          <p:cNvSpPr/>
          <p:nvPr/>
        </p:nvSpPr>
        <p:spPr>
          <a:xfrm>
            <a:off x="7617600" y="969480"/>
            <a:ext cx="78912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600" spc="-1" strike="noStrike">
                <a:solidFill>
                  <a:srgbClr val="000000"/>
                </a:solidFill>
                <a:latin typeface="Calibri"/>
              </a:rPr>
              <a:t>主流程</a:t>
            </a:r>
            <a:endParaRPr b="0" lang="en-US" sz="1600" spc="-1" strike="noStrike">
              <a:latin typeface="Arial"/>
            </a:endParaRPr>
          </a:p>
        </p:txBody>
      </p:sp>
      <p:sp>
        <p:nvSpPr>
          <p:cNvPr id="292" name="CustomShape 90"/>
          <p:cNvSpPr/>
          <p:nvPr/>
        </p:nvSpPr>
        <p:spPr>
          <a:xfrm>
            <a:off x="7632000" y="1302120"/>
            <a:ext cx="12510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zh-TW" sz="1400" spc="-1" strike="noStrike">
                <a:solidFill>
                  <a:srgbClr val="000000"/>
                </a:solidFill>
                <a:latin typeface="Calibri"/>
              </a:rPr>
              <a:t>資料傳輸流程</a:t>
            </a:r>
            <a:endParaRPr b="0" lang="en-US" sz="1400" spc="-1" strike="noStrike">
              <a:latin typeface="Arial"/>
            </a:endParaRPr>
          </a:p>
        </p:txBody>
      </p:sp>
      <p:sp>
        <p:nvSpPr>
          <p:cNvPr id="293" name="CustomShape 91"/>
          <p:cNvSpPr/>
          <p:nvPr/>
        </p:nvSpPr>
        <p:spPr>
          <a:xfrm flipV="1" rot="10800000">
            <a:off x="6222240" y="4195440"/>
            <a:ext cx="1181880" cy="558000"/>
          </a:xfrm>
          <a:prstGeom prst="bentConnector3">
            <a:avLst>
              <a:gd name="adj1" fmla="val 50000"/>
            </a:avLst>
          </a:prstGeom>
          <a:noFill/>
          <a:ln w="9525">
            <a:solidFill>
              <a:srgbClr val="0070c0"/>
            </a:solidFill>
            <a:miter/>
            <a:tailEnd len="med" type="triangle" w="med"/>
          </a:ln>
        </p:spPr>
        <p:style>
          <a:lnRef idx="0"/>
          <a:fillRef idx="0"/>
          <a:effectRef idx="0"/>
          <a:fontRef idx="minor"/>
        </p:style>
      </p:sp>
      <p:sp>
        <p:nvSpPr>
          <p:cNvPr id="294" name="CustomShape 92"/>
          <p:cNvSpPr/>
          <p:nvPr/>
        </p:nvSpPr>
        <p:spPr>
          <a:xfrm>
            <a:off x="333000" y="1030320"/>
            <a:ext cx="563400" cy="2126160"/>
          </a:xfrm>
          <a:prstGeom prst="rect">
            <a:avLst/>
          </a:prstGeom>
          <a:noFill/>
          <a:ln w="25400">
            <a:solidFill>
              <a:srgbClr val="0070c0"/>
            </a:solidFill>
            <a:prstDash val="dash"/>
            <a:miter/>
          </a:ln>
        </p:spPr>
        <p:style>
          <a:lnRef idx="0"/>
          <a:fillRef idx="0"/>
          <a:effectRef idx="0"/>
          <a:fontRef idx="minor"/>
        </p:style>
      </p:sp>
      <p:sp>
        <p:nvSpPr>
          <p:cNvPr id="295" name="CustomShape 93"/>
          <p:cNvSpPr/>
          <p:nvPr/>
        </p:nvSpPr>
        <p:spPr>
          <a:xfrm>
            <a:off x="555120" y="1040760"/>
            <a:ext cx="333360" cy="2098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zh-TW" sz="1200" spc="-1" strike="noStrike">
                <a:solidFill>
                  <a:srgbClr val="000000"/>
                </a:solidFill>
                <a:latin typeface="Calibri"/>
              </a:rPr>
              <a:t>非</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區</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間</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範</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圍</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可</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能</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查</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無</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資</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料</a:t>
            </a:r>
            <a:endParaRPr b="0" lang="en-US" sz="1200" spc="-1" strike="noStrike">
              <a:latin typeface="Arial"/>
            </a:endParaRPr>
          </a:p>
        </p:txBody>
      </p:sp>
      <p:sp>
        <p:nvSpPr>
          <p:cNvPr id="296" name="CustomShape 94"/>
          <p:cNvSpPr/>
          <p:nvPr/>
        </p:nvSpPr>
        <p:spPr>
          <a:xfrm>
            <a:off x="335160" y="1032840"/>
            <a:ext cx="336600" cy="2098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zh-TW" sz="1200" spc="-1" strike="noStrike">
                <a:solidFill>
                  <a:srgbClr val="000000"/>
                </a:solidFill>
                <a:latin typeface="Calibri"/>
              </a:rPr>
              <a:t>限</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年</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滿</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六</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個</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月</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Calibri"/>
              </a:rPr>
              <a:t>I</a:t>
            </a:r>
            <a:endParaRPr b="0" lang="en-US" sz="1200" spc="-1" strike="noStrike">
              <a:latin typeface="Arial"/>
            </a:endParaRPr>
          </a:p>
          <a:p>
            <a:pPr algn="ctr">
              <a:lnSpc>
                <a:spcPct val="100000"/>
              </a:lnSpc>
              <a:tabLst>
                <a:tab algn="l" pos="0"/>
              </a:tabLst>
            </a:pPr>
            <a:r>
              <a:rPr b="0" lang="en-US" sz="1200" spc="-1" strike="noStrike">
                <a:solidFill>
                  <a:srgbClr val="000000"/>
                </a:solidFill>
                <a:latin typeface="Calibri"/>
              </a:rPr>
              <a:t>54</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歲</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使</a:t>
            </a:r>
            <a:endParaRPr b="0" lang="en-US" sz="1200" spc="-1" strike="noStrike">
              <a:latin typeface="Arial"/>
            </a:endParaRPr>
          </a:p>
          <a:p>
            <a:pPr algn="ctr">
              <a:lnSpc>
                <a:spcPct val="100000"/>
              </a:lnSpc>
              <a:tabLst>
                <a:tab algn="l" pos="0"/>
              </a:tabLst>
            </a:pPr>
            <a:r>
              <a:rPr b="0" lang="zh-TW" sz="1200" spc="-1" strike="noStrike">
                <a:solidFill>
                  <a:srgbClr val="000000"/>
                </a:solidFill>
                <a:latin typeface="Calibri"/>
              </a:rPr>
              <a:t>用</a:t>
            </a:r>
            <a:endParaRPr b="0" lang="en-US" sz="1200" spc="-1" strike="noStrike">
              <a:latin typeface="Arial"/>
            </a:endParaRPr>
          </a:p>
        </p:txBody>
      </p:sp>
      <p:sp>
        <p:nvSpPr>
          <p:cNvPr id="297" name="CustomShape 95"/>
          <p:cNvSpPr/>
          <p:nvPr/>
        </p:nvSpPr>
        <p:spPr>
          <a:xfrm rot="10800000">
            <a:off x="615240" y="1029960"/>
            <a:ext cx="529200" cy="302760"/>
          </a:xfrm>
          <a:prstGeom prst="bentConnector4">
            <a:avLst>
              <a:gd name="adj1" fmla="val 23387"/>
              <a:gd name="adj2" fmla="val 175430"/>
            </a:avLst>
          </a:prstGeom>
          <a:noFill/>
          <a:ln w="28575">
            <a:solidFill>
              <a:srgbClr val="0070c0"/>
            </a:solidFill>
            <a:prstDash val="dash"/>
            <a:miter/>
          </a:ln>
        </p:spPr>
        <p:style>
          <a:lnRef idx="0"/>
          <a:fillRef idx="0"/>
          <a:effectRef idx="0"/>
          <a:fontRef idx="minor"/>
        </p:style>
      </p:sp>
      <p:sp>
        <p:nvSpPr>
          <p:cNvPr id="298" name="CustomShape 96"/>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系統流程</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sp>
        <p:nvSpPr>
          <p:cNvPr id="300" name="CustomShape 1"/>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主要軟體表</a:t>
            </a:r>
            <a:endParaRPr b="0" lang="en-US" sz="4000" spc="-1" strike="noStrike">
              <a:latin typeface="Arial"/>
            </a:endParaRPr>
          </a:p>
        </p:txBody>
      </p:sp>
      <p:grpSp>
        <p:nvGrpSpPr>
          <p:cNvPr id="301" name="Group 2"/>
          <p:cNvGrpSpPr/>
          <p:nvPr/>
        </p:nvGrpSpPr>
        <p:grpSpPr>
          <a:xfrm>
            <a:off x="539640" y="555480"/>
            <a:ext cx="8208000" cy="1015560"/>
            <a:chOff x="539640" y="555480"/>
            <a:chExt cx="8208000" cy="1015560"/>
          </a:xfrm>
        </p:grpSpPr>
        <p:grpSp>
          <p:nvGrpSpPr>
            <p:cNvPr id="302" name="Group 3"/>
            <p:cNvGrpSpPr/>
            <p:nvPr/>
          </p:nvGrpSpPr>
          <p:grpSpPr>
            <a:xfrm>
              <a:off x="539640" y="555480"/>
              <a:ext cx="683640" cy="705240"/>
              <a:chOff x="539640" y="555480"/>
              <a:chExt cx="683640" cy="705240"/>
            </a:xfrm>
          </p:grpSpPr>
          <p:pic>
            <p:nvPicPr>
              <p:cNvPr id="303" name="图片 3" descr=""/>
              <p:cNvPicPr/>
              <p:nvPr/>
            </p:nvPicPr>
            <p:blipFill>
              <a:blip r:embed="rId2"/>
              <a:stretch/>
            </p:blipFill>
            <p:spPr>
              <a:xfrm>
                <a:off x="539640" y="555480"/>
                <a:ext cx="683640" cy="705240"/>
              </a:xfrm>
              <a:prstGeom prst="rect">
                <a:avLst/>
              </a:prstGeom>
              <a:ln w="0">
                <a:noFill/>
              </a:ln>
            </p:spPr>
          </p:pic>
          <p:sp>
            <p:nvSpPr>
              <p:cNvPr id="304" name="CustomShape 4"/>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一</a:t>
                </a:r>
                <a:endParaRPr b="0" lang="en-US" sz="2400" spc="-1" strike="noStrike">
                  <a:latin typeface="Arial"/>
                </a:endParaRPr>
              </a:p>
            </p:txBody>
          </p:sp>
        </p:grpSp>
        <p:sp>
          <p:nvSpPr>
            <p:cNvPr id="305" name="CustomShape 5"/>
            <p:cNvSpPr/>
            <p:nvPr/>
          </p:nvSpPr>
          <p:spPr>
            <a:xfrm>
              <a:off x="1259640" y="627480"/>
              <a:ext cx="7488000" cy="94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cc"/>
                  </a:solidFill>
                  <a:latin typeface="Adobe 楷体 Std R"/>
                  <a:ea typeface="Adobe 楷体 Std R"/>
                </a:rPr>
                <a:t>Python:</a:t>
              </a:r>
              <a:r>
                <a:rPr b="1" lang="en-US" sz="2800" spc="-1" strike="noStrike">
                  <a:solidFill>
                    <a:srgbClr val="000000"/>
                  </a:solidFill>
                  <a:latin typeface="Adobe 楷体 Std R"/>
                  <a:ea typeface="Adobe 楷体 Std R"/>
                </a:rPr>
                <a:t> </a:t>
              </a:r>
              <a:endParaRPr b="0" lang="en-US" sz="2800" spc="-1" strike="noStrike">
                <a:latin typeface="Arial"/>
              </a:endParaRPr>
            </a:p>
            <a:p>
              <a:pPr>
                <a:lnSpc>
                  <a:spcPct val="100000"/>
                </a:lnSpc>
              </a:pPr>
              <a:r>
                <a:rPr b="1" lang="zh-TW" sz="2800" spc="-1" strike="noStrike">
                  <a:solidFill>
                    <a:srgbClr val="000000"/>
                  </a:solidFill>
                  <a:latin typeface="Adobe 楷体 Std R"/>
                  <a:ea typeface="Adobe 楷体 Std R"/>
                </a:rPr>
                <a:t>撰寫爬蟲、判斷及存取、預測模型</a:t>
              </a:r>
              <a:r>
                <a:rPr b="1" lang="en-US" sz="2800" spc="-1" strike="noStrike">
                  <a:solidFill>
                    <a:srgbClr val="000000"/>
                  </a:solidFill>
                  <a:latin typeface="Adobe 楷体 Std R"/>
                  <a:ea typeface="Adobe 楷体 Std R"/>
                </a:rPr>
                <a:t>...</a:t>
              </a:r>
              <a:r>
                <a:rPr b="1" lang="zh-TW" sz="2800" spc="-1" strike="noStrike">
                  <a:solidFill>
                    <a:srgbClr val="000000"/>
                  </a:solidFill>
                  <a:latin typeface="Adobe 楷体 Std R"/>
                  <a:ea typeface="Adobe 楷体 Std R"/>
                </a:rPr>
                <a:t>等程式。</a:t>
              </a:r>
              <a:endParaRPr b="0" lang="en-US" sz="2800" spc="-1" strike="noStrike">
                <a:latin typeface="Arial"/>
              </a:endParaRPr>
            </a:p>
          </p:txBody>
        </p:sp>
      </p:grpSp>
      <p:grpSp>
        <p:nvGrpSpPr>
          <p:cNvPr id="306" name="Group 6"/>
          <p:cNvGrpSpPr/>
          <p:nvPr/>
        </p:nvGrpSpPr>
        <p:grpSpPr>
          <a:xfrm>
            <a:off x="539640" y="1419480"/>
            <a:ext cx="7750800" cy="705240"/>
            <a:chOff x="539640" y="1419480"/>
            <a:chExt cx="7750800" cy="705240"/>
          </a:xfrm>
        </p:grpSpPr>
        <p:grpSp>
          <p:nvGrpSpPr>
            <p:cNvPr id="307" name="Group 7"/>
            <p:cNvGrpSpPr/>
            <p:nvPr/>
          </p:nvGrpSpPr>
          <p:grpSpPr>
            <a:xfrm>
              <a:off x="539640" y="1419480"/>
              <a:ext cx="683640" cy="705240"/>
              <a:chOff x="539640" y="1419480"/>
              <a:chExt cx="683640" cy="705240"/>
            </a:xfrm>
          </p:grpSpPr>
          <p:pic>
            <p:nvPicPr>
              <p:cNvPr id="308" name="图片 12" descr=""/>
              <p:cNvPicPr/>
              <p:nvPr/>
            </p:nvPicPr>
            <p:blipFill>
              <a:blip r:embed="rId3"/>
              <a:stretch/>
            </p:blipFill>
            <p:spPr>
              <a:xfrm>
                <a:off x="539640" y="1419480"/>
                <a:ext cx="683640" cy="705240"/>
              </a:xfrm>
              <a:prstGeom prst="rect">
                <a:avLst/>
              </a:prstGeom>
              <a:ln w="0">
                <a:noFill/>
              </a:ln>
            </p:spPr>
          </p:pic>
          <p:sp>
            <p:nvSpPr>
              <p:cNvPr id="309" name="CustomShape 8"/>
              <p:cNvSpPr/>
              <p:nvPr/>
            </p:nvSpPr>
            <p:spPr>
              <a:xfrm>
                <a:off x="603720" y="1491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二</a:t>
                </a:r>
                <a:endParaRPr b="0" lang="en-US" sz="2400" spc="-1" strike="noStrike">
                  <a:latin typeface="Arial"/>
                </a:endParaRPr>
              </a:p>
            </p:txBody>
          </p:sp>
        </p:grpSp>
        <p:sp>
          <p:nvSpPr>
            <p:cNvPr id="310" name="CustomShape 9"/>
            <p:cNvSpPr/>
            <p:nvPr/>
          </p:nvSpPr>
          <p:spPr>
            <a:xfrm>
              <a:off x="1259640" y="1491480"/>
              <a:ext cx="70308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cc"/>
                  </a:solidFill>
                  <a:latin typeface="Adobe 楷体 Std R"/>
                  <a:ea typeface="Adobe 楷体 Std R"/>
                </a:rPr>
                <a:t>Visual Studio Code:</a:t>
              </a:r>
              <a:r>
                <a:rPr b="1" lang="en-US" sz="2800" spc="-1" strike="noStrike">
                  <a:solidFill>
                    <a:srgbClr val="0000cc"/>
                  </a:solidFill>
                  <a:latin typeface="Adobe 楷体 Std R"/>
                  <a:ea typeface="Adobe 楷体 Std R"/>
                </a:rPr>
                <a:t> </a:t>
              </a:r>
              <a:r>
                <a:rPr b="1" lang="zh-TW" sz="2800" spc="-1" strike="noStrike">
                  <a:solidFill>
                    <a:srgbClr val="000000"/>
                  </a:solidFill>
                  <a:latin typeface="Adobe 楷体 Std R"/>
                  <a:ea typeface="Adobe 楷体 Std R"/>
                </a:rPr>
                <a:t>系統架設及環境設定。</a:t>
              </a:r>
              <a:endParaRPr b="0" lang="en-US" sz="2800" spc="-1" strike="noStrike">
                <a:latin typeface="Arial"/>
              </a:endParaRPr>
            </a:p>
          </p:txBody>
        </p:sp>
      </p:grpSp>
      <p:grpSp>
        <p:nvGrpSpPr>
          <p:cNvPr id="311" name="Group 10"/>
          <p:cNvGrpSpPr/>
          <p:nvPr/>
        </p:nvGrpSpPr>
        <p:grpSpPr>
          <a:xfrm>
            <a:off x="539640" y="2154240"/>
            <a:ext cx="5040000" cy="1015560"/>
            <a:chOff x="539640" y="2154240"/>
            <a:chExt cx="5040000" cy="1015560"/>
          </a:xfrm>
        </p:grpSpPr>
        <p:grpSp>
          <p:nvGrpSpPr>
            <p:cNvPr id="312" name="Group 11"/>
            <p:cNvGrpSpPr/>
            <p:nvPr/>
          </p:nvGrpSpPr>
          <p:grpSpPr>
            <a:xfrm>
              <a:off x="539640" y="2154240"/>
              <a:ext cx="683640" cy="705240"/>
              <a:chOff x="539640" y="2154240"/>
              <a:chExt cx="683640" cy="705240"/>
            </a:xfrm>
          </p:grpSpPr>
          <p:pic>
            <p:nvPicPr>
              <p:cNvPr id="313" name="图片 17" descr=""/>
              <p:cNvPicPr/>
              <p:nvPr/>
            </p:nvPicPr>
            <p:blipFill>
              <a:blip r:embed="rId4"/>
              <a:stretch/>
            </p:blipFill>
            <p:spPr>
              <a:xfrm>
                <a:off x="539640" y="2154240"/>
                <a:ext cx="683640" cy="705240"/>
              </a:xfrm>
              <a:prstGeom prst="rect">
                <a:avLst/>
              </a:prstGeom>
              <a:ln w="0">
                <a:noFill/>
              </a:ln>
            </p:spPr>
          </p:pic>
          <p:sp>
            <p:nvSpPr>
              <p:cNvPr id="314" name="CustomShape 12"/>
              <p:cNvSpPr/>
              <p:nvPr/>
            </p:nvSpPr>
            <p:spPr>
              <a:xfrm>
                <a:off x="603720" y="22262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三</a:t>
                </a:r>
                <a:endParaRPr b="0" lang="en-US" sz="2400" spc="-1" strike="noStrike">
                  <a:latin typeface="Arial"/>
                </a:endParaRPr>
              </a:p>
            </p:txBody>
          </p:sp>
        </p:grpSp>
        <p:sp>
          <p:nvSpPr>
            <p:cNvPr id="315" name="CustomShape 13"/>
            <p:cNvSpPr/>
            <p:nvPr/>
          </p:nvSpPr>
          <p:spPr>
            <a:xfrm>
              <a:off x="1259640" y="2226240"/>
              <a:ext cx="4320000" cy="94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cc"/>
                  </a:solidFill>
                  <a:latin typeface="Adobe 楷体 Std R"/>
                  <a:ea typeface="Adobe 楷体 Std R"/>
                </a:rPr>
                <a:t>Github:</a:t>
              </a:r>
              <a:r>
                <a:rPr b="1" lang="en-US" sz="2800" spc="-1" strike="noStrike">
                  <a:solidFill>
                    <a:srgbClr val="000000"/>
                  </a:solidFill>
                  <a:latin typeface="Adobe 楷体 Std R"/>
                  <a:ea typeface="Adobe 楷体 Std R"/>
                </a:rPr>
                <a:t> </a:t>
              </a:r>
              <a:r>
                <a:rPr b="1" lang="zh-TW" sz="2800" spc="-1" strike="noStrike">
                  <a:solidFill>
                    <a:srgbClr val="000000"/>
                  </a:solidFill>
                  <a:latin typeface="Adobe 楷体 Std R"/>
                  <a:ea typeface="Adobe 楷体 Std R"/>
                </a:rPr>
                <a:t>聯合開發溝通及記錄程式開發歷程。</a:t>
              </a:r>
              <a:endParaRPr b="0" lang="en-US" sz="2800" spc="-1" strike="noStrike">
                <a:latin typeface="Arial"/>
              </a:endParaRPr>
            </a:p>
          </p:txBody>
        </p:sp>
      </p:grpSp>
      <p:grpSp>
        <p:nvGrpSpPr>
          <p:cNvPr id="316" name="Group 14"/>
          <p:cNvGrpSpPr/>
          <p:nvPr/>
        </p:nvGrpSpPr>
        <p:grpSpPr>
          <a:xfrm>
            <a:off x="539640" y="3306240"/>
            <a:ext cx="8398800" cy="705240"/>
            <a:chOff x="539640" y="3306240"/>
            <a:chExt cx="8398800" cy="705240"/>
          </a:xfrm>
        </p:grpSpPr>
        <p:grpSp>
          <p:nvGrpSpPr>
            <p:cNvPr id="317" name="Group 15"/>
            <p:cNvGrpSpPr/>
            <p:nvPr/>
          </p:nvGrpSpPr>
          <p:grpSpPr>
            <a:xfrm>
              <a:off x="539640" y="3306240"/>
              <a:ext cx="683640" cy="705240"/>
              <a:chOff x="539640" y="3306240"/>
              <a:chExt cx="683640" cy="705240"/>
            </a:xfrm>
          </p:grpSpPr>
          <p:pic>
            <p:nvPicPr>
              <p:cNvPr id="318" name="图片 22" descr=""/>
              <p:cNvPicPr/>
              <p:nvPr/>
            </p:nvPicPr>
            <p:blipFill>
              <a:blip r:embed="rId5"/>
              <a:stretch/>
            </p:blipFill>
            <p:spPr>
              <a:xfrm>
                <a:off x="539640" y="3306240"/>
                <a:ext cx="683640" cy="705240"/>
              </a:xfrm>
              <a:prstGeom prst="rect">
                <a:avLst/>
              </a:prstGeom>
              <a:ln w="0">
                <a:noFill/>
              </a:ln>
            </p:spPr>
          </p:pic>
          <p:sp>
            <p:nvSpPr>
              <p:cNvPr id="319" name="CustomShape 16"/>
              <p:cNvSpPr/>
              <p:nvPr/>
            </p:nvSpPr>
            <p:spPr>
              <a:xfrm>
                <a:off x="603720" y="33782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四</a:t>
                </a:r>
                <a:endParaRPr b="0" lang="en-US" sz="2400" spc="-1" strike="noStrike">
                  <a:latin typeface="Arial"/>
                </a:endParaRPr>
              </a:p>
            </p:txBody>
          </p:sp>
        </p:grpSp>
        <p:sp>
          <p:nvSpPr>
            <p:cNvPr id="320" name="CustomShape 17"/>
            <p:cNvSpPr/>
            <p:nvPr/>
          </p:nvSpPr>
          <p:spPr>
            <a:xfrm>
              <a:off x="1259640" y="3378240"/>
              <a:ext cx="76788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cc"/>
                  </a:solidFill>
                  <a:latin typeface="Adobe 楷体 Std R"/>
                  <a:ea typeface="Adobe 楷体 Std R"/>
                </a:rPr>
                <a:t>Firebase:</a:t>
              </a:r>
              <a:r>
                <a:rPr b="1" lang="en-US" sz="2800" spc="-1" strike="noStrike">
                  <a:solidFill>
                    <a:srgbClr val="000000"/>
                  </a:solidFill>
                  <a:latin typeface="Adobe 楷体 Std R"/>
                  <a:ea typeface="Adobe 楷体 Std R"/>
                </a:rPr>
                <a:t> </a:t>
              </a:r>
              <a:r>
                <a:rPr b="1" lang="zh-TW" sz="2800" spc="-1" strike="noStrike">
                  <a:solidFill>
                    <a:srgbClr val="000000"/>
                  </a:solidFill>
                  <a:latin typeface="Adobe 楷体 Std R"/>
                  <a:ea typeface="Adobe 楷体 Std R"/>
                </a:rPr>
                <a:t>雲端資料庫</a:t>
              </a:r>
              <a:r>
                <a:rPr b="1" lang="en-US" sz="2800" spc="-1" strike="noStrike">
                  <a:solidFill>
                    <a:srgbClr val="000000"/>
                  </a:solidFill>
                  <a:latin typeface="Adobe 楷体 Std R"/>
                  <a:ea typeface="Adobe 楷体 Std R"/>
                </a:rPr>
                <a:t>,</a:t>
              </a:r>
              <a:r>
                <a:rPr b="1" lang="zh-TW" sz="2800" spc="-1" strike="noStrike">
                  <a:solidFill>
                    <a:srgbClr val="000000"/>
                  </a:solidFill>
                  <a:latin typeface="Adobe 楷体 Std R"/>
                  <a:ea typeface="Adobe 楷体 Std R"/>
                </a:rPr>
                <a:t>使用者註冊及驗證。</a:t>
              </a:r>
              <a:endParaRPr b="0" lang="en-US" sz="2800" spc="-1" strike="noStrike">
                <a:latin typeface="Arial"/>
              </a:endParaRPr>
            </a:p>
          </p:txBody>
        </p:sp>
      </p:grpSp>
      <p:grpSp>
        <p:nvGrpSpPr>
          <p:cNvPr id="321" name="Group 18"/>
          <p:cNvGrpSpPr/>
          <p:nvPr/>
        </p:nvGrpSpPr>
        <p:grpSpPr>
          <a:xfrm>
            <a:off x="539640" y="4013640"/>
            <a:ext cx="8208000" cy="1015560"/>
            <a:chOff x="539640" y="4013640"/>
            <a:chExt cx="8208000" cy="1015560"/>
          </a:xfrm>
        </p:grpSpPr>
        <p:grpSp>
          <p:nvGrpSpPr>
            <p:cNvPr id="322" name="Group 19"/>
            <p:cNvGrpSpPr/>
            <p:nvPr/>
          </p:nvGrpSpPr>
          <p:grpSpPr>
            <a:xfrm>
              <a:off x="539640" y="4013640"/>
              <a:ext cx="683640" cy="705240"/>
              <a:chOff x="539640" y="4013640"/>
              <a:chExt cx="683640" cy="705240"/>
            </a:xfrm>
          </p:grpSpPr>
          <p:pic>
            <p:nvPicPr>
              <p:cNvPr id="323" name="图片 22" descr=""/>
              <p:cNvPicPr/>
              <p:nvPr/>
            </p:nvPicPr>
            <p:blipFill>
              <a:blip r:embed="rId6"/>
              <a:stretch/>
            </p:blipFill>
            <p:spPr>
              <a:xfrm>
                <a:off x="539640" y="4013640"/>
                <a:ext cx="683640" cy="705240"/>
              </a:xfrm>
              <a:prstGeom prst="rect">
                <a:avLst/>
              </a:prstGeom>
              <a:ln w="0">
                <a:noFill/>
              </a:ln>
            </p:spPr>
          </p:pic>
          <p:sp>
            <p:nvSpPr>
              <p:cNvPr id="324" name="CustomShape 20"/>
              <p:cNvSpPr/>
              <p:nvPr/>
            </p:nvSpPr>
            <p:spPr>
              <a:xfrm>
                <a:off x="603720" y="408564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五</a:t>
                </a:r>
                <a:endParaRPr b="0" lang="en-US" sz="2400" spc="-1" strike="noStrike">
                  <a:latin typeface="Arial"/>
                </a:endParaRPr>
              </a:p>
            </p:txBody>
          </p:sp>
        </p:grpSp>
        <p:sp>
          <p:nvSpPr>
            <p:cNvPr id="325" name="CustomShape 21"/>
            <p:cNvSpPr/>
            <p:nvPr/>
          </p:nvSpPr>
          <p:spPr>
            <a:xfrm>
              <a:off x="1259640" y="4085640"/>
              <a:ext cx="7488000" cy="94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cc"/>
                  </a:solidFill>
                  <a:latin typeface="Adobe 楷体 Std R"/>
                  <a:ea typeface="Adobe 楷体 Std R"/>
                </a:rPr>
                <a:t>ChatGPT: </a:t>
              </a:r>
              <a:endParaRPr b="0" lang="en-US" sz="2800" spc="-1" strike="noStrike">
                <a:latin typeface="Arial"/>
              </a:endParaRPr>
            </a:p>
            <a:p>
              <a:pPr>
                <a:lnSpc>
                  <a:spcPct val="100000"/>
                </a:lnSpc>
              </a:pPr>
              <a:r>
                <a:rPr b="1" lang="zh-TW" sz="2800" spc="-1" strike="noStrike">
                  <a:solidFill>
                    <a:srgbClr val="000000"/>
                  </a:solidFill>
                  <a:latin typeface="Adobe 楷体 Std R"/>
                  <a:ea typeface="Adobe 楷体 Std R"/>
                </a:rPr>
                <a:t>輔助檢查人為錯誤、</a:t>
              </a:r>
              <a:r>
                <a:rPr b="1" lang="en-US" sz="2800" spc="-1" strike="noStrike">
                  <a:solidFill>
                    <a:srgbClr val="000000"/>
                  </a:solidFill>
                  <a:latin typeface="Adobe 楷体 Std R"/>
                  <a:ea typeface="Adobe 楷体 Std R"/>
                </a:rPr>
                <a:t>debug </a:t>
              </a:r>
              <a:r>
                <a:rPr b="1" lang="zh-TW" sz="2800" spc="-1" strike="noStrike">
                  <a:solidFill>
                    <a:srgbClr val="000000"/>
                  </a:solidFill>
                  <a:latin typeface="Adobe 楷体 Std R"/>
                  <a:ea typeface="Adobe 楷体 Std R"/>
                </a:rPr>
                <a:t>、加速開發</a:t>
              </a:r>
              <a:r>
                <a:rPr b="1" lang="en-US" sz="2800" spc="-1" strike="noStrike">
                  <a:solidFill>
                    <a:srgbClr val="000000"/>
                  </a:solidFill>
                  <a:latin typeface="Adobe 楷体 Std R"/>
                  <a:ea typeface="Adobe 楷体 Std R"/>
                </a:rPr>
                <a:t>...</a:t>
              </a:r>
              <a:r>
                <a:rPr b="1" lang="zh-TW" sz="2800" spc="-1" strike="noStrike">
                  <a:solidFill>
                    <a:srgbClr val="000000"/>
                  </a:solidFill>
                  <a:latin typeface="Adobe 楷体 Std R"/>
                  <a:ea typeface="Adobe 楷体 Std R"/>
                </a:rPr>
                <a:t>等。</a:t>
              </a:r>
              <a:endParaRPr b="0" lang="en-US" sz="2800" spc="-1" strike="noStrike">
                <a:latin typeface="Arial"/>
              </a:endParaRPr>
            </a:p>
          </p:txBody>
        </p:sp>
      </p:grpSp>
      <p:pic>
        <p:nvPicPr>
          <p:cNvPr id="326" name="Picture 2" descr=""/>
          <p:cNvPicPr/>
          <p:nvPr/>
        </p:nvPicPr>
        <p:blipFill>
          <a:blip r:embed="rId7"/>
          <a:stretch/>
        </p:blipFill>
        <p:spPr>
          <a:xfrm>
            <a:off x="5292000" y="2041920"/>
            <a:ext cx="3646440" cy="1137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Picture 2" descr=""/>
          <p:cNvPicPr/>
          <p:nvPr/>
        </p:nvPicPr>
        <p:blipFill>
          <a:blip r:embed="rId1">
            <a:extLst>
              <a:ext uri="{BEBA8EAE-BF5A-486C-A8C5-ECC9F3942E4B}">
                <a14:imgProps xmlns:a14="http://schemas.microsoft.com/office/drawing/2010/main">
                  <a14:imgLayer r:embed="rId2">
                    <a14:imgEffect>
                      <a14:brightnessContrast contrast="-100000"/>
                    </a14:imgEffect>
                  </a14:imgLayer>
                </a14:imgProps>
              </a:ext>
            </a:extLst>
          </a:blip>
          <a:stretch/>
        </p:blipFill>
        <p:spPr>
          <a:xfrm>
            <a:off x="1979640" y="51480"/>
            <a:ext cx="4896360" cy="863640"/>
          </a:xfrm>
          <a:prstGeom prst="rect">
            <a:avLst/>
          </a:prstGeom>
          <a:ln w="0">
            <a:noFill/>
          </a:ln>
        </p:spPr>
      </p:pic>
      <p:pic>
        <p:nvPicPr>
          <p:cNvPr id="328" name="Picture 4" descr=""/>
          <p:cNvPicPr/>
          <p:nvPr/>
        </p:nvPicPr>
        <p:blipFill>
          <a:blip r:embed="rId2"/>
          <a:stretch/>
        </p:blipFill>
        <p:spPr>
          <a:xfrm>
            <a:off x="6873120" y="1546920"/>
            <a:ext cx="2235240" cy="808560"/>
          </a:xfrm>
          <a:prstGeom prst="rect">
            <a:avLst/>
          </a:prstGeom>
          <a:ln w="0">
            <a:noFill/>
          </a:ln>
        </p:spPr>
      </p:pic>
      <p:sp>
        <p:nvSpPr>
          <p:cNvPr id="329" name="CustomShape 1"/>
          <p:cNvSpPr/>
          <p:nvPr/>
        </p:nvSpPr>
        <p:spPr>
          <a:xfrm>
            <a:off x="457200" y="123480"/>
            <a:ext cx="8229240" cy="438840"/>
          </a:xfrm>
          <a:prstGeom prst="rect">
            <a:avLst/>
          </a:prstGeom>
          <a:noFill/>
          <a:ln w="0">
            <a:noFill/>
          </a:ln>
        </p:spPr>
        <p:style>
          <a:lnRef idx="0"/>
          <a:fillRef idx="0"/>
          <a:effectRef idx="0"/>
          <a:fontRef idx="minor"/>
        </p:style>
        <p:txBody>
          <a:bodyPr anchor="ctr">
            <a:noAutofit/>
          </a:bodyPr>
          <a:p>
            <a:pPr algn="ctr">
              <a:lnSpc>
                <a:spcPct val="100000"/>
              </a:lnSpc>
            </a:pPr>
            <a:r>
              <a:rPr b="1" lang="zh-TW" sz="4000" spc="-1" strike="noStrike">
                <a:solidFill>
                  <a:srgbClr val="000000"/>
                </a:solidFill>
                <a:latin typeface="Adobe 楷体 Std R"/>
                <a:ea typeface="Adobe 楷体 Std R"/>
              </a:rPr>
              <a:t>功能區塊說明</a:t>
            </a:r>
            <a:endParaRPr b="0" lang="en-US" sz="4000" spc="-1" strike="noStrike">
              <a:latin typeface="Arial"/>
            </a:endParaRPr>
          </a:p>
        </p:txBody>
      </p:sp>
      <p:grpSp>
        <p:nvGrpSpPr>
          <p:cNvPr id="330" name="Group 2"/>
          <p:cNvGrpSpPr/>
          <p:nvPr/>
        </p:nvGrpSpPr>
        <p:grpSpPr>
          <a:xfrm>
            <a:off x="539640" y="555480"/>
            <a:ext cx="9108720" cy="705240"/>
            <a:chOff x="539640" y="555480"/>
            <a:chExt cx="9108720" cy="705240"/>
          </a:xfrm>
        </p:grpSpPr>
        <p:pic>
          <p:nvPicPr>
            <p:cNvPr id="331" name="图片 3" descr=""/>
            <p:cNvPicPr/>
            <p:nvPr/>
          </p:nvPicPr>
          <p:blipFill>
            <a:blip r:embed="rId3"/>
            <a:stretch/>
          </p:blipFill>
          <p:spPr>
            <a:xfrm>
              <a:off x="539640" y="555480"/>
              <a:ext cx="683640" cy="705240"/>
            </a:xfrm>
            <a:prstGeom prst="rect">
              <a:avLst/>
            </a:prstGeom>
            <a:ln w="0">
              <a:noFill/>
            </a:ln>
          </p:spPr>
        </p:pic>
        <p:sp>
          <p:nvSpPr>
            <p:cNvPr id="332" name="CustomShape 3"/>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CN" sz="2400" spc="-1" strike="noStrike">
                  <a:solidFill>
                    <a:srgbClr val="ffffff"/>
                  </a:solidFill>
                  <a:latin typeface="华文隶书"/>
                  <a:ea typeface="华文隶书"/>
                </a:rPr>
                <a:t>一</a:t>
              </a:r>
              <a:endParaRPr b="0" lang="en-US" sz="2400" spc="-1" strike="noStrike">
                <a:latin typeface="Arial"/>
              </a:endParaRPr>
            </a:p>
          </p:txBody>
        </p:sp>
        <p:sp>
          <p:nvSpPr>
            <p:cNvPr id="333" name="CustomShape 4"/>
            <p:cNvSpPr/>
            <p:nvPr/>
          </p:nvSpPr>
          <p:spPr>
            <a:xfrm>
              <a:off x="1187640" y="627480"/>
              <a:ext cx="84607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cc"/>
                  </a:solidFill>
                  <a:latin typeface="Adobe 楷体 Std R"/>
                  <a:ea typeface="Adobe 楷体 Std R"/>
                </a:rPr>
                <a:t>財報狗</a:t>
              </a:r>
              <a:r>
                <a:rPr b="1" lang="zh-TW" sz="2800" spc="-1" strike="noStrike">
                  <a:solidFill>
                    <a:srgbClr val="000000"/>
                  </a:solidFill>
                  <a:latin typeface="Adobe 楷体 Std R"/>
                  <a:ea typeface="Adobe 楷体 Std R"/>
                </a:rPr>
                <a:t>資料擷取</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334" name="Group 5"/>
          <p:cNvGrpSpPr/>
          <p:nvPr/>
        </p:nvGrpSpPr>
        <p:grpSpPr>
          <a:xfrm>
            <a:off x="603720" y="1261080"/>
            <a:ext cx="1625400" cy="467280"/>
            <a:chOff x="603720" y="1261080"/>
            <a:chExt cx="1625400" cy="467280"/>
          </a:xfrm>
        </p:grpSpPr>
        <p:grpSp>
          <p:nvGrpSpPr>
            <p:cNvPr id="335" name="Group 6"/>
            <p:cNvGrpSpPr/>
            <p:nvPr/>
          </p:nvGrpSpPr>
          <p:grpSpPr>
            <a:xfrm>
              <a:off x="603720" y="1300320"/>
              <a:ext cx="411120" cy="428040"/>
              <a:chOff x="603720" y="1300320"/>
              <a:chExt cx="411120" cy="428040"/>
            </a:xfrm>
          </p:grpSpPr>
          <p:pic>
            <p:nvPicPr>
              <p:cNvPr id="336" name="图片 3" descr=""/>
              <p:cNvPicPr/>
              <p:nvPr/>
            </p:nvPicPr>
            <p:blipFill>
              <a:blip r:embed="rId4"/>
              <a:stretch/>
            </p:blipFill>
            <p:spPr>
              <a:xfrm>
                <a:off x="603720" y="1305720"/>
                <a:ext cx="411120" cy="422640"/>
              </a:xfrm>
              <a:prstGeom prst="rect">
                <a:avLst/>
              </a:prstGeom>
              <a:ln w="0">
                <a:noFill/>
              </a:ln>
            </p:spPr>
          </p:pic>
          <p:sp>
            <p:nvSpPr>
              <p:cNvPr id="337" name="CustomShape 7"/>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338" name="CustomShape 8"/>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339" name="Group 9"/>
          <p:cNvGrpSpPr/>
          <p:nvPr/>
        </p:nvGrpSpPr>
        <p:grpSpPr>
          <a:xfrm>
            <a:off x="2988000" y="1258200"/>
            <a:ext cx="1935720" cy="467280"/>
            <a:chOff x="2988000" y="1258200"/>
            <a:chExt cx="1935720" cy="467280"/>
          </a:xfrm>
        </p:grpSpPr>
        <p:grpSp>
          <p:nvGrpSpPr>
            <p:cNvPr id="340" name="Group 10"/>
            <p:cNvGrpSpPr/>
            <p:nvPr/>
          </p:nvGrpSpPr>
          <p:grpSpPr>
            <a:xfrm>
              <a:off x="2988000" y="1297080"/>
              <a:ext cx="411120" cy="428400"/>
              <a:chOff x="2988000" y="1297080"/>
              <a:chExt cx="411120" cy="428400"/>
            </a:xfrm>
          </p:grpSpPr>
          <p:pic>
            <p:nvPicPr>
              <p:cNvPr id="341" name="图片 3" descr=""/>
              <p:cNvPicPr/>
              <p:nvPr/>
            </p:nvPicPr>
            <p:blipFill>
              <a:blip r:embed="rId5"/>
              <a:stretch/>
            </p:blipFill>
            <p:spPr>
              <a:xfrm>
                <a:off x="2988000" y="1302840"/>
                <a:ext cx="411120" cy="422640"/>
              </a:xfrm>
              <a:prstGeom prst="rect">
                <a:avLst/>
              </a:prstGeom>
              <a:ln w="0">
                <a:noFill/>
              </a:ln>
            </p:spPr>
          </p:pic>
          <p:sp>
            <p:nvSpPr>
              <p:cNvPr id="342" name="CustomShape 11"/>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343" name="CustomShape 12"/>
            <p:cNvSpPr/>
            <p:nvPr/>
          </p:nvSpPr>
          <p:spPr>
            <a:xfrm>
              <a:off x="3372480" y="1258200"/>
              <a:ext cx="15512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資料擷取</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344" name="CustomShape 13"/>
          <p:cNvSpPr/>
          <p:nvPr/>
        </p:nvSpPr>
        <p:spPr>
          <a:xfrm>
            <a:off x="2979720" y="1635480"/>
            <a:ext cx="4031640" cy="109476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產業別</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金融科技、半導體</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所屬產業</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理財投資、資訊安全</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r>
              <a:rPr b="0" lang="zh-TW" sz="1800" spc="-1" strike="noStrike">
                <a:solidFill>
                  <a:srgbClr val="000000"/>
                </a:solidFill>
                <a:latin typeface="Adobe 楷体 Std R"/>
                <a:ea typeface="Adobe 楷体 Std R"/>
              </a:rPr>
              <a:t>。</a:t>
            </a:r>
            <a:endParaRPr b="0" lang="en-US" sz="18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股票代號</a:t>
            </a:r>
            <a:r>
              <a:rPr b="0" lang="en-US" sz="1600" spc="-1" strike="noStrike">
                <a:solidFill>
                  <a:srgbClr val="000000"/>
                </a:solidFill>
                <a:latin typeface="Adobe 楷体 Std R"/>
                <a:ea typeface="Adobe 楷体 Std R"/>
              </a:rPr>
              <a:t>: 2435</a:t>
            </a:r>
            <a:r>
              <a:rPr b="0" lang="zh-TW" sz="1600" spc="-1" strike="noStrike">
                <a:solidFill>
                  <a:srgbClr val="000000"/>
                </a:solidFill>
                <a:latin typeface="Adobe 楷体 Std R"/>
                <a:ea typeface="Adobe 楷体 Std R"/>
              </a:rPr>
              <a:t>、</a:t>
            </a:r>
            <a:r>
              <a:rPr b="0" lang="en-US" sz="1600" spc="-1" strike="noStrike">
                <a:solidFill>
                  <a:srgbClr val="000000"/>
                </a:solidFill>
                <a:latin typeface="Adobe 楷体 Std R"/>
                <a:ea typeface="Adobe 楷体 Std R"/>
              </a:rPr>
              <a:t>6590...</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公司簡稱</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凌群、普鴻</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p:txBody>
      </p:sp>
      <p:sp>
        <p:nvSpPr>
          <p:cNvPr id="345" name="CustomShape 14"/>
          <p:cNvSpPr/>
          <p:nvPr/>
        </p:nvSpPr>
        <p:spPr>
          <a:xfrm>
            <a:off x="7045560" y="1636200"/>
            <a:ext cx="1872000" cy="289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6" name="CustomShape 15"/>
          <p:cNvSpPr/>
          <p:nvPr/>
        </p:nvSpPr>
        <p:spPr>
          <a:xfrm>
            <a:off x="6847560" y="165672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endParaRPr b="0" lang="en-US" sz="1200" spc="-1" strike="noStrike">
              <a:latin typeface="Arial"/>
            </a:endParaRPr>
          </a:p>
        </p:txBody>
      </p:sp>
      <p:pic>
        <p:nvPicPr>
          <p:cNvPr id="347" name="Picture 5" descr=""/>
          <p:cNvPicPr/>
          <p:nvPr/>
        </p:nvPicPr>
        <p:blipFill>
          <a:blip r:embed="rId6"/>
          <a:stretch/>
        </p:blipFill>
        <p:spPr>
          <a:xfrm>
            <a:off x="3357360" y="3003840"/>
            <a:ext cx="5174640" cy="2006280"/>
          </a:xfrm>
          <a:prstGeom prst="rect">
            <a:avLst/>
          </a:prstGeom>
          <a:ln w="0">
            <a:noFill/>
          </a:ln>
        </p:spPr>
      </p:pic>
      <p:sp>
        <p:nvSpPr>
          <p:cNvPr id="348" name="CustomShape 16"/>
          <p:cNvSpPr/>
          <p:nvPr/>
        </p:nvSpPr>
        <p:spPr>
          <a:xfrm>
            <a:off x="7380360" y="2427840"/>
            <a:ext cx="359640" cy="431640"/>
          </a:xfrm>
          <a:prstGeom prst="down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49" name="CustomShape 17"/>
          <p:cNvSpPr/>
          <p:nvPr/>
        </p:nvSpPr>
        <p:spPr>
          <a:xfrm>
            <a:off x="7596360" y="344268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0" name="CustomShape 18"/>
          <p:cNvSpPr/>
          <p:nvPr/>
        </p:nvSpPr>
        <p:spPr>
          <a:xfrm>
            <a:off x="7821360" y="321084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351" name="CustomShape 19"/>
          <p:cNvSpPr/>
          <p:nvPr/>
        </p:nvSpPr>
        <p:spPr>
          <a:xfrm>
            <a:off x="427140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2" name="CustomShape 20"/>
          <p:cNvSpPr/>
          <p:nvPr/>
        </p:nvSpPr>
        <p:spPr>
          <a:xfrm>
            <a:off x="4303080" y="326016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d</a:t>
            </a:r>
            <a:endParaRPr b="0" lang="en-US" sz="1200" spc="-1" strike="noStrike">
              <a:latin typeface="Arial"/>
            </a:endParaRPr>
          </a:p>
        </p:txBody>
      </p:sp>
      <p:sp>
        <p:nvSpPr>
          <p:cNvPr id="353" name="CustomShape 21"/>
          <p:cNvSpPr/>
          <p:nvPr/>
        </p:nvSpPr>
        <p:spPr>
          <a:xfrm>
            <a:off x="395784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4" name="CustomShape 22"/>
          <p:cNvSpPr/>
          <p:nvPr/>
        </p:nvSpPr>
        <p:spPr>
          <a:xfrm>
            <a:off x="4002480" y="325800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c</a:t>
            </a:r>
            <a:endParaRPr b="0" lang="en-US" sz="1200" spc="-1" strike="noStrike">
              <a:latin typeface="Arial"/>
            </a:endParaRPr>
          </a:p>
        </p:txBody>
      </p:sp>
      <p:pic>
        <p:nvPicPr>
          <p:cNvPr id="355" name="Picture 2" descr=""/>
          <p:cNvPicPr/>
          <p:nvPr/>
        </p:nvPicPr>
        <p:blipFill>
          <a:blip r:embed="rId7"/>
          <a:stretch/>
        </p:blipFill>
        <p:spPr>
          <a:xfrm>
            <a:off x="4108320" y="597960"/>
            <a:ext cx="1251000" cy="620280"/>
          </a:xfrm>
          <a:prstGeom prst="rect">
            <a:avLst/>
          </a:prstGeom>
          <a:ln w="0">
            <a:noFill/>
          </a:ln>
        </p:spPr>
      </p:pic>
      <p:sp>
        <p:nvSpPr>
          <p:cNvPr id="356" name="CustomShape 23"/>
          <p:cNvSpPr/>
          <p:nvPr/>
        </p:nvSpPr>
        <p:spPr>
          <a:xfrm>
            <a:off x="689400" y="1779840"/>
            <a:ext cx="2330640" cy="8204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使用</a:t>
            </a:r>
            <a:r>
              <a:rPr b="0" lang="zh-TW" sz="1600" spc="-1" strike="noStrike">
                <a:solidFill>
                  <a:srgbClr val="0000cc"/>
                </a:solidFill>
                <a:latin typeface="Adobe 楷体 Std R"/>
                <a:ea typeface="Adobe 楷体 Std R"/>
              </a:rPr>
              <a:t>靜態網頁</a:t>
            </a:r>
            <a:r>
              <a:rPr b="0" lang="zh-TW" sz="1600" spc="-1" strike="noStrike">
                <a:solidFill>
                  <a:srgbClr val="000000"/>
                </a:solidFill>
                <a:latin typeface="Adobe 楷体 Std R"/>
                <a:ea typeface="Adobe 楷体 Std R"/>
              </a:rPr>
              <a:t>抓取方式</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擷取產業別、所屬產業、股票代號及公司簡稱</a:t>
            </a:r>
            <a:r>
              <a:rPr b="0" lang="en-US" sz="1600" spc="-1" strike="noStrike">
                <a:solidFill>
                  <a:srgbClr val="000000"/>
                </a:solidFill>
                <a:latin typeface="Adobe 楷体 Std R"/>
                <a:ea typeface="Adobe 楷体 Std R"/>
              </a:rPr>
              <a:t>.</a:t>
            </a:r>
            <a:endParaRPr b="0" lang="en-US" sz="1600" spc="-1" strike="noStrike">
              <a:latin typeface="Arial"/>
            </a:endParaRPr>
          </a:p>
        </p:txBody>
      </p:sp>
      <p:grpSp>
        <p:nvGrpSpPr>
          <p:cNvPr id="357" name="Group 24"/>
          <p:cNvGrpSpPr/>
          <p:nvPr/>
        </p:nvGrpSpPr>
        <p:grpSpPr>
          <a:xfrm>
            <a:off x="556920" y="2971800"/>
            <a:ext cx="2177280" cy="1658880"/>
            <a:chOff x="556920" y="2971800"/>
            <a:chExt cx="2177280" cy="1658880"/>
          </a:xfrm>
        </p:grpSpPr>
        <p:pic>
          <p:nvPicPr>
            <p:cNvPr id="358" name="Picture 3" descr=""/>
            <p:cNvPicPr/>
            <p:nvPr/>
          </p:nvPicPr>
          <p:blipFill>
            <a:blip r:embed="rId8"/>
            <a:stretch/>
          </p:blipFill>
          <p:spPr>
            <a:xfrm>
              <a:off x="1294560" y="3759480"/>
              <a:ext cx="1439640" cy="871200"/>
            </a:xfrm>
            <a:prstGeom prst="rect">
              <a:avLst/>
            </a:prstGeom>
            <a:ln w="0">
              <a:noFill/>
            </a:ln>
          </p:spPr>
        </p:pic>
        <p:pic>
          <p:nvPicPr>
            <p:cNvPr id="359" name="Picture 2" descr=""/>
            <p:cNvPicPr/>
            <p:nvPr/>
          </p:nvPicPr>
          <p:blipFill>
            <a:blip r:embed="rId9"/>
            <a:stretch/>
          </p:blipFill>
          <p:spPr>
            <a:xfrm>
              <a:off x="556920" y="2971800"/>
              <a:ext cx="1439640" cy="941400"/>
            </a:xfrm>
            <a:prstGeom prst="rect">
              <a:avLst/>
            </a:prstGeom>
            <a:ln w="0">
              <a:noFill/>
            </a:ln>
          </p:spPr>
        </p:pic>
      </p:grpSp>
      <p:sp>
        <p:nvSpPr>
          <p:cNvPr id="360" name="CustomShape 25"/>
          <p:cNvSpPr/>
          <p:nvPr/>
        </p:nvSpPr>
        <p:spPr>
          <a:xfrm>
            <a:off x="531000" y="2668320"/>
            <a:ext cx="1170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靜態網頁爬蟲</a:t>
            </a:r>
            <a:r>
              <a:rPr b="0" lang="en-US" sz="1200" spc="-1" strike="noStrike">
                <a:solidFill>
                  <a:srgbClr val="0000cc"/>
                </a:solidFill>
                <a:latin typeface="Adobe 楷体 Std R"/>
                <a:ea typeface="Adobe 楷体 Std R"/>
              </a:rPr>
              <a: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Picture 5" descr=""/>
          <p:cNvPicPr/>
          <p:nvPr/>
        </p:nvPicPr>
        <p:blipFill>
          <a:blip r:embed="rId1"/>
          <a:stretch/>
        </p:blipFill>
        <p:spPr>
          <a:xfrm>
            <a:off x="7308000" y="1437840"/>
            <a:ext cx="1368000" cy="1349640"/>
          </a:xfrm>
          <a:prstGeom prst="rect">
            <a:avLst/>
          </a:prstGeom>
          <a:ln w="0">
            <a:noFill/>
          </a:ln>
        </p:spPr>
      </p:pic>
      <p:pic>
        <p:nvPicPr>
          <p:cNvPr id="362" name="Picture 2" descr=""/>
          <p:cNvPicPr/>
          <p:nvPr/>
        </p:nvPicPr>
        <p:blipFill>
          <a:blip r:embed="rId2"/>
          <a:stretch/>
        </p:blipFill>
        <p:spPr>
          <a:xfrm>
            <a:off x="3852000" y="3154320"/>
            <a:ext cx="885600" cy="1885680"/>
          </a:xfrm>
          <a:prstGeom prst="rect">
            <a:avLst/>
          </a:prstGeom>
          <a:ln w="0">
            <a:noFill/>
          </a:ln>
        </p:spPr>
      </p:pic>
      <p:pic>
        <p:nvPicPr>
          <p:cNvPr id="363" name="Picture 3" descr=""/>
          <p:cNvPicPr/>
          <p:nvPr/>
        </p:nvPicPr>
        <p:blipFill>
          <a:blip r:embed="rId3"/>
          <a:stretch/>
        </p:blipFill>
        <p:spPr>
          <a:xfrm>
            <a:off x="5022000" y="3836880"/>
            <a:ext cx="4107240" cy="1182960"/>
          </a:xfrm>
          <a:prstGeom prst="rect">
            <a:avLst/>
          </a:prstGeom>
          <a:ln w="0">
            <a:noFill/>
          </a:ln>
        </p:spPr>
      </p:pic>
      <p:grpSp>
        <p:nvGrpSpPr>
          <p:cNvPr id="364" name="Group 1"/>
          <p:cNvGrpSpPr/>
          <p:nvPr/>
        </p:nvGrpSpPr>
        <p:grpSpPr>
          <a:xfrm>
            <a:off x="539640" y="555480"/>
            <a:ext cx="9108720" cy="705240"/>
            <a:chOff x="539640" y="555480"/>
            <a:chExt cx="9108720" cy="705240"/>
          </a:xfrm>
        </p:grpSpPr>
        <p:pic>
          <p:nvPicPr>
            <p:cNvPr id="365" name="图片 3" descr=""/>
            <p:cNvPicPr/>
            <p:nvPr/>
          </p:nvPicPr>
          <p:blipFill>
            <a:blip r:embed="rId4"/>
            <a:stretch/>
          </p:blipFill>
          <p:spPr>
            <a:xfrm>
              <a:off x="539640" y="555480"/>
              <a:ext cx="683640" cy="705240"/>
            </a:xfrm>
            <a:prstGeom prst="rect">
              <a:avLst/>
            </a:prstGeom>
            <a:ln w="0">
              <a:noFill/>
            </a:ln>
          </p:spPr>
        </p:pic>
        <p:sp>
          <p:nvSpPr>
            <p:cNvPr id="366"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二</a:t>
              </a:r>
              <a:endParaRPr b="0" lang="en-US" sz="2400" spc="-1" strike="noStrike">
                <a:latin typeface="Arial"/>
              </a:endParaRPr>
            </a:p>
          </p:txBody>
        </p:sp>
        <p:sp>
          <p:nvSpPr>
            <p:cNvPr id="367" name="CustomShape 3"/>
            <p:cNvSpPr/>
            <p:nvPr/>
          </p:nvSpPr>
          <p:spPr>
            <a:xfrm>
              <a:off x="1187640" y="627480"/>
              <a:ext cx="84607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公司資料加上分類屬性上傳</a:t>
              </a:r>
              <a:r>
                <a:rPr b="1" lang="en-US" sz="2800" spc="-1" strike="noStrike">
                  <a:solidFill>
                    <a:srgbClr val="0000cc"/>
                  </a:solidFill>
                  <a:latin typeface="Adobe 楷体 Std R"/>
                  <a:ea typeface="Adobe 楷体 Std R"/>
                </a:rPr>
                <a:t>Firebase</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368" name="Group 4"/>
          <p:cNvGrpSpPr/>
          <p:nvPr/>
        </p:nvGrpSpPr>
        <p:grpSpPr>
          <a:xfrm>
            <a:off x="603720" y="1261080"/>
            <a:ext cx="1625400" cy="467280"/>
            <a:chOff x="603720" y="1261080"/>
            <a:chExt cx="1625400" cy="467280"/>
          </a:xfrm>
        </p:grpSpPr>
        <p:grpSp>
          <p:nvGrpSpPr>
            <p:cNvPr id="369" name="Group 5"/>
            <p:cNvGrpSpPr/>
            <p:nvPr/>
          </p:nvGrpSpPr>
          <p:grpSpPr>
            <a:xfrm>
              <a:off x="603720" y="1300320"/>
              <a:ext cx="411120" cy="428040"/>
              <a:chOff x="603720" y="1300320"/>
              <a:chExt cx="411120" cy="428040"/>
            </a:xfrm>
          </p:grpSpPr>
          <p:pic>
            <p:nvPicPr>
              <p:cNvPr id="370" name="图片 3" descr=""/>
              <p:cNvPicPr/>
              <p:nvPr/>
            </p:nvPicPr>
            <p:blipFill>
              <a:blip r:embed="rId5"/>
              <a:stretch/>
            </p:blipFill>
            <p:spPr>
              <a:xfrm>
                <a:off x="603720" y="1305720"/>
                <a:ext cx="411120" cy="422640"/>
              </a:xfrm>
              <a:prstGeom prst="rect">
                <a:avLst/>
              </a:prstGeom>
              <a:ln w="0">
                <a:noFill/>
              </a:ln>
            </p:spPr>
          </p:pic>
          <p:sp>
            <p:nvSpPr>
              <p:cNvPr id="371"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372"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373" name="Group 8"/>
          <p:cNvGrpSpPr/>
          <p:nvPr/>
        </p:nvGrpSpPr>
        <p:grpSpPr>
          <a:xfrm>
            <a:off x="2988000" y="1258200"/>
            <a:ext cx="2867040" cy="467280"/>
            <a:chOff x="2988000" y="1258200"/>
            <a:chExt cx="2867040" cy="467280"/>
          </a:xfrm>
        </p:grpSpPr>
        <p:grpSp>
          <p:nvGrpSpPr>
            <p:cNvPr id="374" name="Group 9"/>
            <p:cNvGrpSpPr/>
            <p:nvPr/>
          </p:nvGrpSpPr>
          <p:grpSpPr>
            <a:xfrm>
              <a:off x="2988000" y="1297080"/>
              <a:ext cx="411120" cy="428400"/>
              <a:chOff x="2988000" y="1297080"/>
              <a:chExt cx="411120" cy="428400"/>
            </a:xfrm>
          </p:grpSpPr>
          <p:pic>
            <p:nvPicPr>
              <p:cNvPr id="375" name="图片 3" descr=""/>
              <p:cNvPicPr/>
              <p:nvPr/>
            </p:nvPicPr>
            <p:blipFill>
              <a:blip r:embed="rId6"/>
              <a:stretch/>
            </p:blipFill>
            <p:spPr>
              <a:xfrm>
                <a:off x="2988000" y="1302840"/>
                <a:ext cx="411120" cy="422640"/>
              </a:xfrm>
              <a:prstGeom prst="rect">
                <a:avLst/>
              </a:prstGeom>
              <a:ln w="0">
                <a:noFill/>
              </a:ln>
            </p:spPr>
          </p:pic>
          <p:sp>
            <p:nvSpPr>
              <p:cNvPr id="376"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377" name="CustomShape 11"/>
            <p:cNvSpPr/>
            <p:nvPr/>
          </p:nvSpPr>
          <p:spPr>
            <a:xfrm>
              <a:off x="3387960" y="1258200"/>
              <a:ext cx="24670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資料比對及上傳</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378" name="CustomShape 12"/>
          <p:cNvSpPr/>
          <p:nvPr/>
        </p:nvSpPr>
        <p:spPr>
          <a:xfrm>
            <a:off x="2893680" y="1635480"/>
            <a:ext cx="4794120" cy="106380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產業別</a:t>
            </a:r>
            <a:r>
              <a:rPr b="0" lang="en-US" sz="1600" spc="-1" strike="noStrike">
                <a:solidFill>
                  <a:srgbClr val="000000"/>
                </a:solidFill>
                <a:latin typeface="Adobe 楷体 Std R"/>
                <a:ea typeface="Adobe 楷体 Std R"/>
              </a:rPr>
              <a:t>_</a:t>
            </a:r>
            <a:r>
              <a:rPr b="0" lang="zh-TW" sz="1600" spc="-1" strike="noStrike">
                <a:solidFill>
                  <a:srgbClr val="000000"/>
                </a:solidFill>
                <a:latin typeface="Adobe 楷体 Std R"/>
                <a:ea typeface="Adobe 楷体 Std R"/>
              </a:rPr>
              <a:t>所屬產業</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金融科技</a:t>
            </a:r>
            <a:r>
              <a:rPr b="0" lang="en-US" sz="1600" spc="-1" strike="noStrike">
                <a:solidFill>
                  <a:srgbClr val="000000"/>
                </a:solidFill>
                <a:latin typeface="Adobe 楷体 Std R"/>
                <a:ea typeface="Adobe 楷体 Std R"/>
              </a:rPr>
              <a:t>_</a:t>
            </a:r>
            <a:r>
              <a:rPr b="0" lang="zh-TW" sz="1600" spc="-1" strike="noStrike">
                <a:solidFill>
                  <a:srgbClr val="000000"/>
                </a:solidFill>
                <a:latin typeface="Adobe 楷体 Std R"/>
                <a:ea typeface="Adobe 楷体 Std R"/>
              </a:rPr>
              <a:t>理財投資</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屬性分類</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土、木、水、火、金。</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資料格式</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股票代碼、產業別</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所屬產業、</a:t>
            </a:r>
            <a:endParaRPr b="0" lang="en-US" sz="1600" spc="-1" strike="noStrike">
              <a:latin typeface="Arial"/>
            </a:endParaRPr>
          </a:p>
          <a:p>
            <a:pPr>
              <a:lnSpc>
                <a:spcPct val="100000"/>
              </a:lnSpc>
            </a:pP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公司簡稱、屬性分類。</a:t>
            </a:r>
            <a:endParaRPr b="0" lang="en-US" sz="1600" spc="-1" strike="noStrike">
              <a:latin typeface="Arial"/>
            </a:endParaRPr>
          </a:p>
        </p:txBody>
      </p:sp>
      <p:sp>
        <p:nvSpPr>
          <p:cNvPr id="379" name="CustomShape 13"/>
          <p:cNvSpPr/>
          <p:nvPr/>
        </p:nvSpPr>
        <p:spPr>
          <a:xfrm>
            <a:off x="7390440" y="1519200"/>
            <a:ext cx="1097640" cy="1268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0" name="CustomShape 14"/>
          <p:cNvSpPr/>
          <p:nvPr/>
        </p:nvSpPr>
        <p:spPr>
          <a:xfrm>
            <a:off x="7276320" y="1184760"/>
            <a:ext cx="8787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r>
              <a:rPr b="0" lang="en-US" sz="1200" spc="-1" strike="noStrike">
                <a:solidFill>
                  <a:srgbClr val="ff0000"/>
                </a:solidFill>
                <a:latin typeface="Adobe 楷体 Std R"/>
                <a:ea typeface="Adobe 楷体 Std R"/>
              </a:rPr>
              <a:t> Excel </a:t>
            </a:r>
            <a:r>
              <a:rPr b="0" lang="zh-TW" sz="1200" spc="-1" strike="noStrike">
                <a:solidFill>
                  <a:srgbClr val="ff0000"/>
                </a:solidFill>
                <a:latin typeface="Adobe 楷体 Std R"/>
                <a:ea typeface="Adobe 楷体 Std R"/>
              </a:rPr>
              <a:t>檔</a:t>
            </a:r>
            <a:endParaRPr b="0" lang="en-US" sz="1200" spc="-1" strike="noStrike">
              <a:latin typeface="Arial"/>
            </a:endParaRPr>
          </a:p>
        </p:txBody>
      </p:sp>
      <p:sp>
        <p:nvSpPr>
          <p:cNvPr id="381" name="CustomShape 15"/>
          <p:cNvSpPr/>
          <p:nvPr/>
        </p:nvSpPr>
        <p:spPr>
          <a:xfrm>
            <a:off x="3975840" y="350496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2" name="CustomShape 16"/>
          <p:cNvSpPr/>
          <p:nvPr/>
        </p:nvSpPr>
        <p:spPr>
          <a:xfrm>
            <a:off x="4237920" y="330300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383" name="CustomShape 17"/>
          <p:cNvSpPr/>
          <p:nvPr/>
        </p:nvSpPr>
        <p:spPr>
          <a:xfrm>
            <a:off x="5505480" y="4043160"/>
            <a:ext cx="3314520" cy="976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4" name="CustomShape 18"/>
          <p:cNvSpPr/>
          <p:nvPr/>
        </p:nvSpPr>
        <p:spPr>
          <a:xfrm>
            <a:off x="5298480" y="4383000"/>
            <a:ext cx="2451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c</a:t>
            </a:r>
            <a:endParaRPr b="0" lang="en-US" sz="1200" spc="-1" strike="noStrike">
              <a:latin typeface="Arial"/>
            </a:endParaRPr>
          </a:p>
        </p:txBody>
      </p:sp>
      <p:sp>
        <p:nvSpPr>
          <p:cNvPr id="385" name="CustomShape 19"/>
          <p:cNvSpPr/>
          <p:nvPr/>
        </p:nvSpPr>
        <p:spPr>
          <a:xfrm>
            <a:off x="689400" y="1717200"/>
            <a:ext cx="2330640" cy="179316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使用</a:t>
            </a:r>
            <a:r>
              <a:rPr b="0" lang="en-US" sz="1600" spc="-1" strike="noStrike">
                <a:solidFill>
                  <a:srgbClr val="0000cc"/>
                </a:solidFill>
                <a:latin typeface="Adobe 楷体 Std R"/>
                <a:ea typeface="Adobe 楷体 Std R"/>
              </a:rPr>
              <a:t>pandas</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開啟產業分類表</a:t>
            </a:r>
            <a:r>
              <a:rPr b="0" lang="en-US" sz="1600" spc="-1" strike="noStrike">
                <a:solidFill>
                  <a:srgbClr val="000000"/>
                </a:solidFill>
                <a:latin typeface="Adobe 楷体 Std R"/>
                <a:ea typeface="Adobe 楷体 Std R"/>
              </a:rPr>
              <a:t>(excel</a:t>
            </a:r>
            <a:r>
              <a:rPr b="0" lang="zh-TW" sz="1600" spc="-1" strike="noStrike">
                <a:solidFill>
                  <a:srgbClr val="000000"/>
                </a:solidFill>
                <a:latin typeface="Adobe 楷体 Std R"/>
                <a:ea typeface="Adobe 楷体 Std R"/>
              </a:rPr>
              <a:t>檔</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並配合財報狗資料</a:t>
            </a:r>
            <a:r>
              <a:rPr b="0" lang="zh-TW" sz="1600" spc="-1" strike="noStrike">
                <a:solidFill>
                  <a:srgbClr val="0000cc"/>
                </a:solidFill>
                <a:latin typeface="Adobe 楷体 Std R"/>
                <a:ea typeface="Adobe 楷体 Std R"/>
              </a:rPr>
              <a:t>依”產業別</a:t>
            </a:r>
            <a:r>
              <a:rPr b="0" lang="en-US" sz="1600" spc="-1" strike="noStrike">
                <a:solidFill>
                  <a:srgbClr val="0000cc"/>
                </a:solidFill>
                <a:latin typeface="Adobe 楷体 Std R"/>
                <a:ea typeface="Adobe 楷体 Std R"/>
              </a:rPr>
              <a:t>_</a:t>
            </a:r>
            <a:r>
              <a:rPr b="0" lang="zh-TW" sz="1600" spc="-1" strike="noStrike">
                <a:solidFill>
                  <a:srgbClr val="0000cc"/>
                </a:solidFill>
                <a:latin typeface="Adobe 楷体 Std R"/>
                <a:ea typeface="Adobe 楷体 Std R"/>
              </a:rPr>
              <a:t>所屬產業”做關聯鍵</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使各公司依屬性別分類上傳至</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雲端資料庫。</a:t>
            </a:r>
            <a:endParaRPr b="0" lang="en-US" sz="1600" spc="-1" strike="noStrike">
              <a:latin typeface="Arial"/>
            </a:endParaRPr>
          </a:p>
        </p:txBody>
      </p:sp>
      <p:pic>
        <p:nvPicPr>
          <p:cNvPr id="386" name="Picture 6" descr=""/>
          <p:cNvPicPr/>
          <p:nvPr/>
        </p:nvPicPr>
        <p:blipFill>
          <a:blip r:embed="rId7"/>
          <a:stretch/>
        </p:blipFill>
        <p:spPr>
          <a:xfrm>
            <a:off x="5027040" y="3078720"/>
            <a:ext cx="4102200" cy="676800"/>
          </a:xfrm>
          <a:prstGeom prst="rect">
            <a:avLst/>
          </a:prstGeom>
          <a:ln w="0">
            <a:noFill/>
          </a:ln>
        </p:spPr>
      </p:pic>
      <p:sp>
        <p:nvSpPr>
          <p:cNvPr id="387" name="CustomShape 20"/>
          <p:cNvSpPr/>
          <p:nvPr/>
        </p:nvSpPr>
        <p:spPr>
          <a:xfrm>
            <a:off x="5027040" y="33818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8" name="CustomShape 21"/>
          <p:cNvSpPr/>
          <p:nvPr/>
        </p:nvSpPr>
        <p:spPr>
          <a:xfrm>
            <a:off x="5001480" y="2860920"/>
            <a:ext cx="9702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r>
              <a:rPr b="0" lang="en-US" sz="1200" spc="-1" strike="noStrike">
                <a:solidFill>
                  <a:srgbClr val="ff0000"/>
                </a:solidFill>
                <a:latin typeface="Adobe 楷体 Std R"/>
                <a:ea typeface="Adobe 楷体 Std R"/>
              </a:rPr>
              <a:t> </a:t>
            </a:r>
            <a:r>
              <a:rPr b="0" lang="zh-TW" sz="1200" spc="-1" strike="noStrike">
                <a:solidFill>
                  <a:srgbClr val="ff0000"/>
                </a:solidFill>
                <a:latin typeface="Adobe 楷体 Std R"/>
                <a:ea typeface="Adobe 楷体 Std R"/>
              </a:rPr>
              <a:t>爬蟲程式</a:t>
            </a:r>
            <a:endParaRPr b="0" lang="en-US" sz="1200" spc="-1" strike="noStrike">
              <a:latin typeface="Arial"/>
            </a:endParaRPr>
          </a:p>
        </p:txBody>
      </p:sp>
      <p:sp>
        <p:nvSpPr>
          <p:cNvPr id="389" name="CustomShape 22"/>
          <p:cNvSpPr/>
          <p:nvPr/>
        </p:nvSpPr>
        <p:spPr>
          <a:xfrm>
            <a:off x="7650000" y="2903040"/>
            <a:ext cx="90000" cy="3884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390" name="Picture 2" descr=""/>
          <p:cNvPicPr/>
          <p:nvPr/>
        </p:nvPicPr>
        <p:blipFill>
          <a:blip r:embed="rId8"/>
          <a:stretch/>
        </p:blipFill>
        <p:spPr>
          <a:xfrm>
            <a:off x="330480" y="3628080"/>
            <a:ext cx="1439640" cy="737640"/>
          </a:xfrm>
          <a:prstGeom prst="rect">
            <a:avLst/>
          </a:prstGeom>
          <a:ln w="0">
            <a:noFill/>
          </a:ln>
        </p:spPr>
      </p:pic>
      <p:pic>
        <p:nvPicPr>
          <p:cNvPr id="391" name="Picture 3" descr=""/>
          <p:cNvPicPr/>
          <p:nvPr/>
        </p:nvPicPr>
        <p:blipFill>
          <a:blip r:embed="rId9"/>
          <a:stretch/>
        </p:blipFill>
        <p:spPr>
          <a:xfrm>
            <a:off x="2051640" y="3467880"/>
            <a:ext cx="1439640" cy="1373040"/>
          </a:xfrm>
          <a:prstGeom prst="rect">
            <a:avLst/>
          </a:prstGeom>
          <a:ln w="0">
            <a:noFill/>
          </a:ln>
        </p:spPr>
      </p:pic>
      <p:sp>
        <p:nvSpPr>
          <p:cNvPr id="392" name="CustomShape 23"/>
          <p:cNvSpPr/>
          <p:nvPr/>
        </p:nvSpPr>
        <p:spPr>
          <a:xfrm>
            <a:off x="333720" y="3363840"/>
            <a:ext cx="6595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cc"/>
                </a:solidFill>
                <a:latin typeface="Adobe 楷体 Std R"/>
                <a:ea typeface="Adobe 楷体 Std R"/>
              </a:rPr>
              <a:t>pandas</a:t>
            </a:r>
            <a:r>
              <a:rPr b="0" lang="en-US" sz="1200" spc="-1" strike="noStrike">
                <a:solidFill>
                  <a:srgbClr val="000000"/>
                </a:solidFill>
                <a:latin typeface="Adobe 楷体 Std R"/>
                <a:ea typeface="Adobe 楷体 Std R"/>
              </a:rPr>
              <a:t> </a:t>
            </a:r>
            <a:r>
              <a:rPr b="0" lang="en-US" sz="1200" spc="-1" strike="noStrike">
                <a:solidFill>
                  <a:srgbClr val="0000cc"/>
                </a:solidFill>
                <a:latin typeface="Adobe 楷体 Std R"/>
                <a:ea typeface="Adobe 楷体 Std R"/>
              </a:rPr>
              <a:t>:</a:t>
            </a:r>
            <a:endParaRPr b="0" lang="en-US" sz="1200" spc="-1" strike="noStrike">
              <a:latin typeface="Arial"/>
            </a:endParaRPr>
          </a:p>
        </p:txBody>
      </p:sp>
      <p:sp>
        <p:nvSpPr>
          <p:cNvPr id="393" name="CustomShape 24"/>
          <p:cNvSpPr/>
          <p:nvPr/>
        </p:nvSpPr>
        <p:spPr>
          <a:xfrm>
            <a:off x="2058120" y="3220920"/>
            <a:ext cx="1048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上傳</a:t>
            </a:r>
            <a:r>
              <a:rPr b="0" lang="en-US" sz="1200" spc="-1" strike="noStrike">
                <a:solidFill>
                  <a:srgbClr val="0000cc"/>
                </a:solidFill>
                <a:latin typeface="Adobe 楷体 Std R"/>
                <a:ea typeface="Adobe 楷体 Std R"/>
              </a:rPr>
              <a:t>Firebase:</a:t>
            </a:r>
            <a:endParaRPr b="0" lang="en-US" sz="1200" spc="-1" strike="noStrike">
              <a:latin typeface="Arial"/>
            </a:endParaRPr>
          </a:p>
        </p:txBody>
      </p:sp>
      <p:pic>
        <p:nvPicPr>
          <p:cNvPr id="394" name="Picture 2" descr=""/>
          <p:cNvPicPr/>
          <p:nvPr/>
        </p:nvPicPr>
        <p:blipFill>
          <a:blip r:embed="rId10"/>
          <a:stretch/>
        </p:blipFill>
        <p:spPr>
          <a:xfrm>
            <a:off x="8130960" y="946800"/>
            <a:ext cx="456840" cy="475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Picture 3" descr=""/>
          <p:cNvPicPr/>
          <p:nvPr/>
        </p:nvPicPr>
        <p:blipFill>
          <a:blip r:embed="rId1"/>
          <a:stretch/>
        </p:blipFill>
        <p:spPr>
          <a:xfrm>
            <a:off x="3468600" y="3617640"/>
            <a:ext cx="5675040" cy="1325160"/>
          </a:xfrm>
          <a:prstGeom prst="rect">
            <a:avLst/>
          </a:prstGeom>
          <a:ln w="0">
            <a:noFill/>
          </a:ln>
        </p:spPr>
      </p:pic>
      <p:grpSp>
        <p:nvGrpSpPr>
          <p:cNvPr id="396" name="Group 1"/>
          <p:cNvGrpSpPr/>
          <p:nvPr/>
        </p:nvGrpSpPr>
        <p:grpSpPr>
          <a:xfrm>
            <a:off x="539640" y="555480"/>
            <a:ext cx="9108720" cy="705240"/>
            <a:chOff x="539640" y="555480"/>
            <a:chExt cx="9108720" cy="705240"/>
          </a:xfrm>
        </p:grpSpPr>
        <p:pic>
          <p:nvPicPr>
            <p:cNvPr id="397" name="图片 3" descr=""/>
            <p:cNvPicPr/>
            <p:nvPr/>
          </p:nvPicPr>
          <p:blipFill>
            <a:blip r:embed="rId2"/>
            <a:stretch/>
          </p:blipFill>
          <p:spPr>
            <a:xfrm>
              <a:off x="539640" y="555480"/>
              <a:ext cx="683640" cy="705240"/>
            </a:xfrm>
            <a:prstGeom prst="rect">
              <a:avLst/>
            </a:prstGeom>
            <a:ln w="0">
              <a:noFill/>
            </a:ln>
          </p:spPr>
        </p:pic>
        <p:sp>
          <p:nvSpPr>
            <p:cNvPr id="398" name="CustomShape 2"/>
            <p:cNvSpPr/>
            <p:nvPr/>
          </p:nvSpPr>
          <p:spPr>
            <a:xfrm>
              <a:off x="603720" y="627480"/>
              <a:ext cx="575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zh-TW" sz="2400" spc="-1" strike="noStrike">
                  <a:solidFill>
                    <a:srgbClr val="ffffff"/>
                  </a:solidFill>
                  <a:latin typeface="华文隶书"/>
                  <a:ea typeface="华文隶书"/>
                </a:rPr>
                <a:t>三</a:t>
              </a:r>
              <a:endParaRPr b="0" lang="en-US" sz="2400" spc="-1" strike="noStrike">
                <a:latin typeface="Arial"/>
              </a:endParaRPr>
            </a:p>
          </p:txBody>
        </p:sp>
        <p:sp>
          <p:nvSpPr>
            <p:cNvPr id="399" name="CustomShape 3"/>
            <p:cNvSpPr/>
            <p:nvPr/>
          </p:nvSpPr>
          <p:spPr>
            <a:xfrm>
              <a:off x="1187640" y="627480"/>
              <a:ext cx="84607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zh-TW" sz="2800" spc="-1" strike="noStrike">
                  <a:solidFill>
                    <a:srgbClr val="000000"/>
                  </a:solidFill>
                  <a:latin typeface="Adobe 楷体 Std R"/>
                  <a:ea typeface="Adobe 楷体 Std R"/>
                </a:rPr>
                <a:t>擷取</a:t>
              </a:r>
              <a:r>
                <a:rPr b="1" lang="en-US" sz="2800" spc="-1" strike="noStrike">
                  <a:solidFill>
                    <a:srgbClr val="0000cc"/>
                  </a:solidFill>
                  <a:latin typeface="Adobe 楷体 Std R"/>
                  <a:ea typeface="Adobe 楷体 Std R"/>
                </a:rPr>
                <a:t>Goodinfo</a:t>
              </a:r>
              <a:r>
                <a:rPr b="1" lang="zh-TW" sz="2800" spc="-1" strike="noStrike">
                  <a:solidFill>
                    <a:srgbClr val="000000"/>
                  </a:solidFill>
                  <a:latin typeface="Adobe 楷体 Std R"/>
                  <a:ea typeface="Adobe 楷体 Std R"/>
                </a:rPr>
                <a:t>公司</a:t>
              </a:r>
              <a:r>
                <a:rPr b="1" lang="en-US" sz="2800" spc="-1" strike="noStrike">
                  <a:solidFill>
                    <a:srgbClr val="000000"/>
                  </a:solidFill>
                  <a:latin typeface="Adobe 楷体 Std R"/>
                  <a:ea typeface="Adobe 楷体 Std R"/>
                </a:rPr>
                <a:t>ROE</a:t>
              </a:r>
              <a:r>
                <a:rPr b="1" lang="zh-TW" sz="2800" spc="-1" strike="noStrike">
                  <a:solidFill>
                    <a:srgbClr val="000000"/>
                  </a:solidFill>
                  <a:latin typeface="Adobe 楷体 Std R"/>
                  <a:ea typeface="Adobe 楷体 Std R"/>
                </a:rPr>
                <a:t>累季資料上傳</a:t>
              </a:r>
              <a:r>
                <a:rPr b="1" lang="en-US" sz="2800" spc="-1" strike="noStrike">
                  <a:solidFill>
                    <a:srgbClr val="0000cc"/>
                  </a:solidFill>
                  <a:latin typeface="Adobe 楷体 Std R"/>
                  <a:ea typeface="Adobe 楷体 Std R"/>
                </a:rPr>
                <a:t>Firebase</a:t>
              </a:r>
              <a:r>
                <a:rPr b="1" lang="en-US" sz="2800" spc="-1" strike="noStrike">
                  <a:solidFill>
                    <a:srgbClr val="000000"/>
                  </a:solidFill>
                  <a:latin typeface="Adobe 楷体 Std R"/>
                  <a:ea typeface="Adobe 楷体 Std R"/>
                </a:rPr>
                <a:t>:</a:t>
              </a:r>
              <a:endParaRPr b="0" lang="en-US" sz="2800" spc="-1" strike="noStrike">
                <a:latin typeface="Arial"/>
              </a:endParaRPr>
            </a:p>
          </p:txBody>
        </p:sp>
      </p:grpSp>
      <p:grpSp>
        <p:nvGrpSpPr>
          <p:cNvPr id="400" name="Group 4"/>
          <p:cNvGrpSpPr/>
          <p:nvPr/>
        </p:nvGrpSpPr>
        <p:grpSpPr>
          <a:xfrm>
            <a:off x="603720" y="1261080"/>
            <a:ext cx="1625400" cy="467280"/>
            <a:chOff x="603720" y="1261080"/>
            <a:chExt cx="1625400" cy="467280"/>
          </a:xfrm>
        </p:grpSpPr>
        <p:grpSp>
          <p:nvGrpSpPr>
            <p:cNvPr id="401" name="Group 5"/>
            <p:cNvGrpSpPr/>
            <p:nvPr/>
          </p:nvGrpSpPr>
          <p:grpSpPr>
            <a:xfrm>
              <a:off x="603720" y="1300320"/>
              <a:ext cx="411120" cy="428040"/>
              <a:chOff x="603720" y="1300320"/>
              <a:chExt cx="411120" cy="428040"/>
            </a:xfrm>
          </p:grpSpPr>
          <p:pic>
            <p:nvPicPr>
              <p:cNvPr id="402" name="图片 3" descr=""/>
              <p:cNvPicPr/>
              <p:nvPr/>
            </p:nvPicPr>
            <p:blipFill>
              <a:blip r:embed="rId3"/>
              <a:stretch/>
            </p:blipFill>
            <p:spPr>
              <a:xfrm>
                <a:off x="603720" y="1305720"/>
                <a:ext cx="411120" cy="422640"/>
              </a:xfrm>
              <a:prstGeom prst="rect">
                <a:avLst/>
              </a:prstGeom>
              <a:ln w="0">
                <a:noFill/>
              </a:ln>
            </p:spPr>
          </p:pic>
          <p:sp>
            <p:nvSpPr>
              <p:cNvPr id="403" name="CustomShape 6"/>
              <p:cNvSpPr/>
              <p:nvPr/>
            </p:nvSpPr>
            <p:spPr>
              <a:xfrm>
                <a:off x="673560" y="130032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1</a:t>
                </a:r>
                <a:endParaRPr b="0" lang="en-US" sz="1800" spc="-1" strike="noStrike">
                  <a:latin typeface="Arial"/>
                </a:endParaRPr>
              </a:p>
            </p:txBody>
          </p:sp>
        </p:grpSp>
        <p:sp>
          <p:nvSpPr>
            <p:cNvPr id="404" name="CustomShape 7"/>
            <p:cNvSpPr/>
            <p:nvPr/>
          </p:nvSpPr>
          <p:spPr>
            <a:xfrm>
              <a:off x="982800" y="1261080"/>
              <a:ext cx="12463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程式碼</a:t>
              </a:r>
              <a:r>
                <a:rPr b="1" lang="en-US" sz="2400" spc="-1" strike="noStrike">
                  <a:solidFill>
                    <a:srgbClr val="000000"/>
                  </a:solidFill>
                  <a:latin typeface="Adobe 楷体 Std R"/>
                  <a:ea typeface="Adobe 楷体 Std R"/>
                </a:rPr>
                <a:t>:</a:t>
              </a:r>
              <a:endParaRPr b="0" lang="en-US" sz="2400" spc="-1" strike="noStrike">
                <a:latin typeface="Arial"/>
              </a:endParaRPr>
            </a:p>
          </p:txBody>
        </p:sp>
      </p:grpSp>
      <p:grpSp>
        <p:nvGrpSpPr>
          <p:cNvPr id="405" name="Group 8"/>
          <p:cNvGrpSpPr/>
          <p:nvPr/>
        </p:nvGrpSpPr>
        <p:grpSpPr>
          <a:xfrm>
            <a:off x="2988000" y="1258200"/>
            <a:ext cx="2867040" cy="467280"/>
            <a:chOff x="2988000" y="1258200"/>
            <a:chExt cx="2867040" cy="467280"/>
          </a:xfrm>
        </p:grpSpPr>
        <p:grpSp>
          <p:nvGrpSpPr>
            <p:cNvPr id="406" name="Group 9"/>
            <p:cNvGrpSpPr/>
            <p:nvPr/>
          </p:nvGrpSpPr>
          <p:grpSpPr>
            <a:xfrm>
              <a:off x="2988000" y="1297080"/>
              <a:ext cx="411120" cy="428400"/>
              <a:chOff x="2988000" y="1297080"/>
              <a:chExt cx="411120" cy="428400"/>
            </a:xfrm>
          </p:grpSpPr>
          <p:pic>
            <p:nvPicPr>
              <p:cNvPr id="407" name="图片 3" descr=""/>
              <p:cNvPicPr/>
              <p:nvPr/>
            </p:nvPicPr>
            <p:blipFill>
              <a:blip r:embed="rId4"/>
              <a:stretch/>
            </p:blipFill>
            <p:spPr>
              <a:xfrm>
                <a:off x="2988000" y="1302840"/>
                <a:ext cx="411120" cy="422640"/>
              </a:xfrm>
              <a:prstGeom prst="rect">
                <a:avLst/>
              </a:prstGeom>
              <a:ln w="0">
                <a:noFill/>
              </a:ln>
            </p:spPr>
          </p:pic>
          <p:sp>
            <p:nvSpPr>
              <p:cNvPr id="408" name="CustomShape 10"/>
              <p:cNvSpPr/>
              <p:nvPr/>
            </p:nvSpPr>
            <p:spPr>
              <a:xfrm>
                <a:off x="3057840" y="1297080"/>
                <a:ext cx="29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2</a:t>
                </a:r>
                <a:endParaRPr b="0" lang="en-US" sz="1800" spc="-1" strike="noStrike">
                  <a:latin typeface="Arial"/>
                </a:endParaRPr>
              </a:p>
            </p:txBody>
          </p:sp>
        </p:grpSp>
        <p:sp>
          <p:nvSpPr>
            <p:cNvPr id="409" name="CustomShape 11"/>
            <p:cNvSpPr/>
            <p:nvPr/>
          </p:nvSpPr>
          <p:spPr>
            <a:xfrm>
              <a:off x="3387960" y="1258200"/>
              <a:ext cx="24670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zh-TW" sz="2400" spc="-1" strike="noStrike">
                  <a:solidFill>
                    <a:srgbClr val="000000"/>
                  </a:solidFill>
                  <a:latin typeface="Adobe 楷体 Std R"/>
                  <a:ea typeface="Adobe 楷体 Std R"/>
                </a:rPr>
                <a:t>資料擷取及上傳</a:t>
              </a:r>
              <a:r>
                <a:rPr b="1" lang="en-US" sz="2400" spc="-1" strike="noStrike">
                  <a:solidFill>
                    <a:srgbClr val="000000"/>
                  </a:solidFill>
                  <a:latin typeface="Adobe 楷体 Std R"/>
                  <a:ea typeface="Adobe 楷体 Std R"/>
                </a:rPr>
                <a:t>:</a:t>
              </a:r>
              <a:endParaRPr b="0" lang="en-US" sz="2400" spc="-1" strike="noStrike">
                <a:latin typeface="Arial"/>
              </a:endParaRPr>
            </a:p>
          </p:txBody>
        </p:sp>
      </p:grpSp>
      <p:sp>
        <p:nvSpPr>
          <p:cNvPr id="410" name="CustomShape 12"/>
          <p:cNvSpPr/>
          <p:nvPr/>
        </p:nvSpPr>
        <p:spPr>
          <a:xfrm>
            <a:off x="3152520" y="1635480"/>
            <a:ext cx="3557880" cy="820440"/>
          </a:xfrm>
          <a:prstGeom prst="rect">
            <a:avLst/>
          </a:prstGeom>
          <a:noFill/>
          <a:ln w="0">
            <a:noFill/>
          </a:ln>
        </p:spPr>
        <p:style>
          <a:lnRef idx="0"/>
          <a:fillRef idx="0"/>
          <a:effectRef idx="0"/>
          <a:fontRef idx="minor"/>
        </p:style>
        <p:txBody>
          <a:bodyPr wrap="none" lIns="90000" rIns="90000" tIns="45000" bIns="45000">
            <a:spAutoFit/>
          </a:bodyPr>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股票代號</a:t>
            </a:r>
            <a:r>
              <a:rPr b="0" lang="en-US" sz="1600" spc="-1" strike="noStrike">
                <a:solidFill>
                  <a:srgbClr val="000000"/>
                </a:solidFill>
                <a:latin typeface="Adobe 楷体 Std R"/>
                <a:ea typeface="Adobe 楷体 Std R"/>
              </a:rPr>
              <a:t>: 2453...</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各季度</a:t>
            </a:r>
            <a:r>
              <a:rPr b="0" lang="en-US" sz="1600" spc="-1" strike="noStrike">
                <a:solidFill>
                  <a:srgbClr val="000000"/>
                </a:solidFill>
                <a:latin typeface="Adobe 楷体 Std R"/>
                <a:ea typeface="Adobe 楷体 Std R"/>
              </a:rPr>
              <a:t>: 2022Q4 </a:t>
            </a:r>
            <a:r>
              <a:rPr b="0" lang="zh-TW" sz="1600" spc="-1" strike="noStrike">
                <a:solidFill>
                  <a:srgbClr val="000000"/>
                </a:solidFill>
                <a:latin typeface="Adobe 楷体 Std R"/>
                <a:ea typeface="Adobe 楷体 Std R"/>
              </a:rPr>
              <a:t>、 </a:t>
            </a:r>
            <a:r>
              <a:rPr b="0" lang="en-US" sz="1600" spc="-1" strike="noStrike">
                <a:solidFill>
                  <a:srgbClr val="000000"/>
                </a:solidFill>
                <a:latin typeface="Adobe 楷体 Std R"/>
                <a:ea typeface="Adobe 楷体 Std R"/>
              </a:rPr>
              <a:t>2022Q3...</a:t>
            </a:r>
            <a:r>
              <a:rPr b="0" lang="zh-TW" sz="1600" spc="-1" strike="noStrike">
                <a:solidFill>
                  <a:srgbClr val="000000"/>
                </a:solidFill>
                <a:latin typeface="Adobe 楷体 Std R"/>
                <a:ea typeface="Adobe 楷体 Std R"/>
              </a:rPr>
              <a:t>等。</a:t>
            </a:r>
            <a:endParaRPr b="0" lang="en-US" sz="1600" spc="-1" strike="noStrike">
              <a:latin typeface="Arial"/>
            </a:endParaRPr>
          </a:p>
          <a:p>
            <a:pPr marL="343080" indent="-342720">
              <a:lnSpc>
                <a:spcPct val="100000"/>
              </a:lnSpc>
              <a:buClr>
                <a:srgbClr val="000000"/>
              </a:buClr>
              <a:buFont typeface="StarSymbol"/>
              <a:buAutoNum type="alphaLcPeriod"/>
            </a:pPr>
            <a:r>
              <a:rPr b="0" lang="zh-TW" sz="1600" spc="-1" strike="noStrike">
                <a:solidFill>
                  <a:srgbClr val="000000"/>
                </a:solidFill>
                <a:latin typeface="Adobe 楷体 Std R"/>
                <a:ea typeface="Adobe 楷体 Std R"/>
              </a:rPr>
              <a:t>累季</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值</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各季</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值</a:t>
            </a:r>
            <a:r>
              <a:rPr b="0" lang="en-US" sz="1600" spc="-1" strike="noStrike">
                <a:solidFill>
                  <a:srgbClr val="000000"/>
                </a:solidFill>
                <a:latin typeface="Adobe 楷体 Std R"/>
                <a:ea typeface="Adobe 楷体 Std R"/>
              </a:rPr>
              <a:t>(%)</a:t>
            </a:r>
            <a:r>
              <a:rPr b="0" lang="zh-TW" sz="1600" spc="-1" strike="noStrike">
                <a:solidFill>
                  <a:srgbClr val="000000"/>
                </a:solidFill>
                <a:latin typeface="Adobe 楷体 Std R"/>
                <a:ea typeface="Adobe 楷体 Std R"/>
              </a:rPr>
              <a:t>。</a:t>
            </a:r>
            <a:endParaRPr b="0" lang="en-US" sz="1600" spc="-1" strike="noStrike">
              <a:latin typeface="Arial"/>
            </a:endParaRPr>
          </a:p>
        </p:txBody>
      </p:sp>
      <p:sp>
        <p:nvSpPr>
          <p:cNvPr id="411" name="CustomShape 13"/>
          <p:cNvSpPr/>
          <p:nvPr/>
        </p:nvSpPr>
        <p:spPr>
          <a:xfrm>
            <a:off x="4986360" y="3638160"/>
            <a:ext cx="431640" cy="85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2" name="CustomShape 14"/>
          <p:cNvSpPr/>
          <p:nvPr/>
        </p:nvSpPr>
        <p:spPr>
          <a:xfrm>
            <a:off x="4373280" y="3417120"/>
            <a:ext cx="873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r>
              <a:rPr b="0" lang="en-US" sz="1200" spc="-1" strike="noStrike">
                <a:solidFill>
                  <a:srgbClr val="ff0000"/>
                </a:solidFill>
                <a:latin typeface="Adobe 楷体 Std R"/>
                <a:ea typeface="Adobe 楷体 Std R"/>
              </a:rPr>
              <a:t> Goodinfo</a:t>
            </a:r>
            <a:endParaRPr b="0" lang="en-US" sz="1200" spc="-1" strike="noStrike">
              <a:latin typeface="Arial"/>
            </a:endParaRPr>
          </a:p>
        </p:txBody>
      </p:sp>
      <p:sp>
        <p:nvSpPr>
          <p:cNvPr id="413" name="CustomShape 15"/>
          <p:cNvSpPr/>
          <p:nvPr/>
        </p:nvSpPr>
        <p:spPr>
          <a:xfrm>
            <a:off x="4892040" y="3858480"/>
            <a:ext cx="4251600" cy="108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6"/>
          <p:cNvSpPr/>
          <p:nvPr/>
        </p:nvSpPr>
        <p:spPr>
          <a:xfrm>
            <a:off x="4654440" y="3784320"/>
            <a:ext cx="2527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b</a:t>
            </a:r>
            <a:endParaRPr b="0" lang="en-US" sz="1200" spc="-1" strike="noStrike">
              <a:latin typeface="Arial"/>
            </a:endParaRPr>
          </a:p>
        </p:txBody>
      </p:sp>
      <p:sp>
        <p:nvSpPr>
          <p:cNvPr id="415" name="CustomShape 17"/>
          <p:cNvSpPr/>
          <p:nvPr/>
        </p:nvSpPr>
        <p:spPr>
          <a:xfrm>
            <a:off x="3465000" y="4803840"/>
            <a:ext cx="5678640" cy="138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6" name="CustomShape 18"/>
          <p:cNvSpPr/>
          <p:nvPr/>
        </p:nvSpPr>
        <p:spPr>
          <a:xfrm>
            <a:off x="4221720" y="4599000"/>
            <a:ext cx="10980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0000"/>
                </a:solidFill>
                <a:latin typeface="Adobe 楷体 Std R"/>
                <a:ea typeface="Adobe 楷体 Std R"/>
              </a:rPr>
              <a:t>c: ROE(%)</a:t>
            </a:r>
            <a:endParaRPr b="0" lang="en-US" sz="1200" spc="-1" strike="noStrike">
              <a:latin typeface="Arial"/>
            </a:endParaRPr>
          </a:p>
        </p:txBody>
      </p:sp>
      <p:sp>
        <p:nvSpPr>
          <p:cNvPr id="417" name="CustomShape 19"/>
          <p:cNvSpPr/>
          <p:nvPr/>
        </p:nvSpPr>
        <p:spPr>
          <a:xfrm>
            <a:off x="689400" y="1717200"/>
            <a:ext cx="2330640" cy="15498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zh-TW" sz="1600" spc="-1" strike="noStrike">
                <a:solidFill>
                  <a:srgbClr val="000000"/>
                </a:solidFill>
                <a:latin typeface="Adobe 楷体 Std R"/>
                <a:ea typeface="Adobe 楷体 Std R"/>
              </a:rPr>
              <a:t>使用</a:t>
            </a:r>
            <a:r>
              <a:rPr b="0" lang="zh-TW" sz="1600" spc="-1" strike="noStrike">
                <a:solidFill>
                  <a:srgbClr val="0000cc"/>
                </a:solidFill>
                <a:latin typeface="Adobe 楷体 Std R"/>
                <a:ea typeface="Adobe 楷体 Std R"/>
              </a:rPr>
              <a:t>動態網頁</a:t>
            </a:r>
            <a:r>
              <a:rPr b="0" lang="zh-TW" sz="1600" spc="-1" strike="noStrike">
                <a:solidFill>
                  <a:srgbClr val="000000"/>
                </a:solidFill>
                <a:latin typeface="Adobe 楷体 Std R"/>
                <a:ea typeface="Adobe 楷体 Std R"/>
              </a:rPr>
              <a:t>爬蟲並配合財報狗資料</a:t>
            </a:r>
            <a:r>
              <a:rPr b="0" lang="zh-TW" sz="1600" spc="-1" strike="noStrike">
                <a:solidFill>
                  <a:srgbClr val="0000cc"/>
                </a:solidFill>
                <a:latin typeface="Adobe 楷体 Std R"/>
                <a:ea typeface="Adobe 楷体 Std R"/>
              </a:rPr>
              <a:t>依</a:t>
            </a:r>
            <a:r>
              <a:rPr b="0" lang="en-US" sz="1600" spc="-1" strike="noStrike">
                <a:solidFill>
                  <a:srgbClr val="0000cc"/>
                </a:solidFill>
                <a:latin typeface="Adobe 楷体 Std R"/>
                <a:ea typeface="Adobe 楷体 Std R"/>
              </a:rPr>
              <a:t>”股票代號”做關聯鍵</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擷取公司累季</a:t>
            </a:r>
            <a:r>
              <a:rPr b="0" lang="en-US" sz="1600" spc="-1" strike="noStrike">
                <a:solidFill>
                  <a:srgbClr val="000000"/>
                </a:solidFill>
                <a:latin typeface="Adobe 楷体 Std R"/>
                <a:ea typeface="Adobe 楷体 Std R"/>
              </a:rPr>
              <a:t>ROE</a:t>
            </a:r>
            <a:r>
              <a:rPr b="0" lang="zh-TW" sz="1600" spc="-1" strike="noStrike">
                <a:solidFill>
                  <a:srgbClr val="000000"/>
                </a:solidFill>
                <a:latin typeface="Adobe 楷体 Std R"/>
                <a:ea typeface="Adobe 楷体 Std R"/>
              </a:rPr>
              <a:t>資料上傳並至</a:t>
            </a:r>
            <a:r>
              <a:rPr b="0" lang="en-US" sz="1600" spc="-1" strike="noStrike">
                <a:solidFill>
                  <a:srgbClr val="0000cc"/>
                </a:solidFill>
                <a:latin typeface="Adobe 楷体 Std R"/>
                <a:ea typeface="Adobe 楷体 Std R"/>
              </a:rPr>
              <a:t>Firebase</a:t>
            </a:r>
            <a:r>
              <a:rPr b="0" lang="en-US" sz="1600" spc="-1" strike="noStrike">
                <a:solidFill>
                  <a:srgbClr val="000000"/>
                </a:solidFill>
                <a:latin typeface="Adobe 楷体 Std R"/>
                <a:ea typeface="Adobe 楷体 Std R"/>
              </a:rPr>
              <a:t> </a:t>
            </a:r>
            <a:r>
              <a:rPr b="0" lang="zh-TW" sz="1600" spc="-1" strike="noStrike">
                <a:solidFill>
                  <a:srgbClr val="000000"/>
                </a:solidFill>
                <a:latin typeface="Adobe 楷体 Std R"/>
                <a:ea typeface="Adobe 楷体 Std R"/>
              </a:rPr>
              <a:t>雲端資料庫。</a:t>
            </a:r>
            <a:endParaRPr b="0" lang="en-US" sz="1600" spc="-1" strike="noStrike">
              <a:latin typeface="Arial"/>
            </a:endParaRPr>
          </a:p>
        </p:txBody>
      </p:sp>
      <p:pic>
        <p:nvPicPr>
          <p:cNvPr id="418" name="Picture 6" descr=""/>
          <p:cNvPicPr/>
          <p:nvPr/>
        </p:nvPicPr>
        <p:blipFill>
          <a:blip r:embed="rId5"/>
          <a:stretch/>
        </p:blipFill>
        <p:spPr>
          <a:xfrm>
            <a:off x="3454200" y="2718360"/>
            <a:ext cx="4102200" cy="676800"/>
          </a:xfrm>
          <a:prstGeom prst="rect">
            <a:avLst/>
          </a:prstGeom>
          <a:ln w="0">
            <a:noFill/>
          </a:ln>
        </p:spPr>
      </p:pic>
      <p:sp>
        <p:nvSpPr>
          <p:cNvPr id="419" name="CustomShape 20"/>
          <p:cNvSpPr/>
          <p:nvPr/>
        </p:nvSpPr>
        <p:spPr>
          <a:xfrm>
            <a:off x="3454200" y="31856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0" name="CustomShape 21"/>
          <p:cNvSpPr/>
          <p:nvPr/>
        </p:nvSpPr>
        <p:spPr>
          <a:xfrm>
            <a:off x="3351240" y="2480040"/>
            <a:ext cx="96876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ff0000"/>
                </a:solidFill>
                <a:latin typeface="Adobe 楷体 Std R"/>
                <a:ea typeface="Adobe 楷体 Std R"/>
              </a:rPr>
              <a:t>a:</a:t>
            </a:r>
            <a:r>
              <a:rPr b="0" lang="en-US" sz="1200" spc="-1" strike="noStrike">
                <a:solidFill>
                  <a:srgbClr val="ff0000"/>
                </a:solidFill>
                <a:latin typeface="Adobe 楷体 Std R"/>
                <a:ea typeface="Adobe 楷体 Std R"/>
              </a:rPr>
              <a:t> </a:t>
            </a:r>
            <a:r>
              <a:rPr b="0" lang="zh-TW" sz="1200" spc="-1" strike="noStrike">
                <a:solidFill>
                  <a:srgbClr val="ff0000"/>
                </a:solidFill>
                <a:latin typeface="Adobe 楷体 Std R"/>
                <a:ea typeface="Adobe 楷体 Std R"/>
              </a:rPr>
              <a:t>爬蟲程式</a:t>
            </a:r>
            <a:endParaRPr b="0" lang="en-US" sz="1200" spc="-1" strike="noStrike">
              <a:latin typeface="Arial"/>
            </a:endParaRPr>
          </a:p>
        </p:txBody>
      </p:sp>
      <p:sp>
        <p:nvSpPr>
          <p:cNvPr id="421" name="CustomShape 22"/>
          <p:cNvSpPr/>
          <p:nvPr/>
        </p:nvSpPr>
        <p:spPr>
          <a:xfrm>
            <a:off x="5220000" y="340344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422" name="Picture 2" descr=""/>
          <p:cNvPicPr/>
          <p:nvPr/>
        </p:nvPicPr>
        <p:blipFill>
          <a:blip r:embed="rId6"/>
          <a:stretch/>
        </p:blipFill>
        <p:spPr>
          <a:xfrm>
            <a:off x="6156000" y="1154160"/>
            <a:ext cx="2876040" cy="409320"/>
          </a:xfrm>
          <a:prstGeom prst="rect">
            <a:avLst/>
          </a:prstGeom>
          <a:ln w="0">
            <a:noFill/>
          </a:ln>
        </p:spPr>
      </p:pic>
      <p:grpSp>
        <p:nvGrpSpPr>
          <p:cNvPr id="423" name="Group 23"/>
          <p:cNvGrpSpPr/>
          <p:nvPr/>
        </p:nvGrpSpPr>
        <p:grpSpPr>
          <a:xfrm>
            <a:off x="214920" y="3360600"/>
            <a:ext cx="1800360" cy="1639080"/>
            <a:chOff x="214920" y="3360600"/>
            <a:chExt cx="1800360" cy="1639080"/>
          </a:xfrm>
        </p:grpSpPr>
        <p:pic>
          <p:nvPicPr>
            <p:cNvPr id="424" name="Picture 9" descr=""/>
            <p:cNvPicPr/>
            <p:nvPr/>
          </p:nvPicPr>
          <p:blipFill>
            <a:blip r:embed="rId7"/>
            <a:stretch/>
          </p:blipFill>
          <p:spPr>
            <a:xfrm>
              <a:off x="575640" y="4479480"/>
              <a:ext cx="1439640" cy="520200"/>
            </a:xfrm>
            <a:prstGeom prst="rect">
              <a:avLst/>
            </a:prstGeom>
            <a:ln w="0">
              <a:noFill/>
            </a:ln>
          </p:spPr>
        </p:pic>
        <p:pic>
          <p:nvPicPr>
            <p:cNvPr id="425" name="Picture 8" descr=""/>
            <p:cNvPicPr/>
            <p:nvPr/>
          </p:nvPicPr>
          <p:blipFill>
            <a:blip r:embed="rId8"/>
            <a:stretch/>
          </p:blipFill>
          <p:spPr>
            <a:xfrm>
              <a:off x="435600" y="3508200"/>
              <a:ext cx="1439640" cy="1167120"/>
            </a:xfrm>
            <a:prstGeom prst="rect">
              <a:avLst/>
            </a:prstGeom>
            <a:ln w="0">
              <a:noFill/>
            </a:ln>
          </p:spPr>
        </p:pic>
        <p:pic>
          <p:nvPicPr>
            <p:cNvPr id="426" name="Picture 7" descr=""/>
            <p:cNvPicPr/>
            <p:nvPr/>
          </p:nvPicPr>
          <p:blipFill>
            <a:blip r:embed="rId9"/>
            <a:stretch/>
          </p:blipFill>
          <p:spPr>
            <a:xfrm>
              <a:off x="214920" y="3360600"/>
              <a:ext cx="1439640" cy="760320"/>
            </a:xfrm>
            <a:prstGeom prst="rect">
              <a:avLst/>
            </a:prstGeom>
            <a:ln w="0">
              <a:noFill/>
            </a:ln>
          </p:spPr>
        </p:pic>
      </p:grpSp>
      <p:sp>
        <p:nvSpPr>
          <p:cNvPr id="427" name="CustomShape 24"/>
          <p:cNvSpPr/>
          <p:nvPr/>
        </p:nvSpPr>
        <p:spPr>
          <a:xfrm>
            <a:off x="135720" y="3095640"/>
            <a:ext cx="11700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動態網頁爬蟲</a:t>
            </a:r>
            <a:r>
              <a:rPr b="0" lang="en-US" sz="1200" spc="-1" strike="noStrike">
                <a:solidFill>
                  <a:srgbClr val="0000cc"/>
                </a:solidFill>
                <a:latin typeface="Adobe 楷体 Std R"/>
                <a:ea typeface="Adobe 楷体 Std R"/>
              </a:rPr>
              <a:t>:</a:t>
            </a:r>
            <a:endParaRPr b="0" lang="en-US" sz="1200" spc="-1" strike="noStrike">
              <a:latin typeface="Arial"/>
            </a:endParaRPr>
          </a:p>
        </p:txBody>
      </p:sp>
      <p:pic>
        <p:nvPicPr>
          <p:cNvPr id="428" name="Picture 10" descr=""/>
          <p:cNvPicPr/>
          <p:nvPr/>
        </p:nvPicPr>
        <p:blipFill>
          <a:blip r:embed="rId10"/>
          <a:stretch/>
        </p:blipFill>
        <p:spPr>
          <a:xfrm>
            <a:off x="1963800" y="3347640"/>
            <a:ext cx="1439640" cy="1187280"/>
          </a:xfrm>
          <a:prstGeom prst="rect">
            <a:avLst/>
          </a:prstGeom>
          <a:ln w="0">
            <a:noFill/>
          </a:ln>
        </p:spPr>
      </p:pic>
      <p:sp>
        <p:nvSpPr>
          <p:cNvPr id="429" name="CustomShape 25"/>
          <p:cNvSpPr/>
          <p:nvPr/>
        </p:nvSpPr>
        <p:spPr>
          <a:xfrm>
            <a:off x="1914120" y="3115440"/>
            <a:ext cx="1048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zh-TW" sz="1200" spc="-1" strike="noStrike">
                <a:solidFill>
                  <a:srgbClr val="0000cc"/>
                </a:solidFill>
                <a:latin typeface="Adobe 楷体 Std R"/>
                <a:ea typeface="Adobe 楷体 Std R"/>
              </a:rPr>
              <a:t>上傳</a:t>
            </a:r>
            <a:r>
              <a:rPr b="0" lang="en-US" sz="1200" spc="-1" strike="noStrike">
                <a:solidFill>
                  <a:srgbClr val="0000cc"/>
                </a:solidFill>
                <a:latin typeface="Adobe 楷体 Std R"/>
                <a:ea typeface="Adobe 楷体 Std R"/>
              </a:rPr>
              <a:t>Firebase:</a:t>
            </a:r>
            <a:endParaRPr b="0" lang="en-US" sz="1200" spc="-1" strike="noStrike">
              <a:latin typeface="Arial"/>
            </a:endParaRPr>
          </a:p>
        </p:txBody>
      </p:sp>
      <p:grpSp>
        <p:nvGrpSpPr>
          <p:cNvPr id="430" name="Group 26"/>
          <p:cNvGrpSpPr/>
          <p:nvPr/>
        </p:nvGrpSpPr>
        <p:grpSpPr>
          <a:xfrm>
            <a:off x="7373520" y="1807560"/>
            <a:ext cx="1712520" cy="1700280"/>
            <a:chOff x="7373520" y="1807560"/>
            <a:chExt cx="1712520" cy="1700280"/>
          </a:xfrm>
        </p:grpSpPr>
        <p:pic>
          <p:nvPicPr>
            <p:cNvPr id="431" name="Picture 13" descr=""/>
            <p:cNvPicPr/>
            <p:nvPr/>
          </p:nvPicPr>
          <p:blipFill>
            <a:blip r:embed="rId11"/>
            <a:stretch/>
          </p:blipFill>
          <p:spPr>
            <a:xfrm>
              <a:off x="8186400" y="2739960"/>
              <a:ext cx="899640" cy="767880"/>
            </a:xfrm>
            <a:prstGeom prst="rect">
              <a:avLst/>
            </a:prstGeom>
            <a:ln w="0">
              <a:noFill/>
            </a:ln>
          </p:spPr>
        </p:pic>
        <p:pic>
          <p:nvPicPr>
            <p:cNvPr id="432" name="Picture 12" descr=""/>
            <p:cNvPicPr/>
            <p:nvPr/>
          </p:nvPicPr>
          <p:blipFill>
            <a:blip r:embed="rId12"/>
            <a:stretch/>
          </p:blipFill>
          <p:spPr>
            <a:xfrm>
              <a:off x="7776360" y="2024280"/>
              <a:ext cx="899640" cy="986400"/>
            </a:xfrm>
            <a:prstGeom prst="rect">
              <a:avLst/>
            </a:prstGeom>
            <a:ln w="0">
              <a:noFill/>
            </a:ln>
          </p:spPr>
        </p:pic>
        <p:pic>
          <p:nvPicPr>
            <p:cNvPr id="433" name="Picture 11" descr=""/>
            <p:cNvPicPr/>
            <p:nvPr/>
          </p:nvPicPr>
          <p:blipFill>
            <a:blip r:embed="rId13"/>
            <a:stretch/>
          </p:blipFill>
          <p:spPr>
            <a:xfrm>
              <a:off x="7373520" y="1807560"/>
              <a:ext cx="899640" cy="882000"/>
            </a:xfrm>
            <a:prstGeom prst="rect">
              <a:avLst/>
            </a:prstGeom>
            <a:ln w="0">
              <a:noFill/>
            </a:ln>
          </p:spPr>
        </p:pic>
      </p:grpSp>
      <p:sp>
        <p:nvSpPr>
          <p:cNvPr id="434" name="CustomShape 27"/>
          <p:cNvSpPr/>
          <p:nvPr/>
        </p:nvSpPr>
        <p:spPr>
          <a:xfrm>
            <a:off x="7315920" y="1590120"/>
            <a:ext cx="7070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cc"/>
                </a:solidFill>
                <a:latin typeface="Adobe 楷体 Std R"/>
                <a:ea typeface="Adobe 楷体 Std R"/>
              </a:rPr>
              <a:t>Firebase:</a:t>
            </a:r>
            <a:endParaRPr b="0" lang="en-US" sz="1200" spc="-1" strike="noStrike">
              <a:latin typeface="Arial"/>
            </a:endParaRPr>
          </a:p>
        </p:txBody>
      </p:sp>
      <p:sp>
        <p:nvSpPr>
          <p:cNvPr id="435" name="CustomShape 28"/>
          <p:cNvSpPr/>
          <p:nvPr/>
        </p:nvSpPr>
        <p:spPr>
          <a:xfrm>
            <a:off x="8388360" y="3284640"/>
            <a:ext cx="755280" cy="222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36" name="CustomShape 29"/>
          <p:cNvSpPr/>
          <p:nvPr/>
        </p:nvSpPr>
        <p:spPr>
          <a:xfrm>
            <a:off x="7669440" y="3284640"/>
            <a:ext cx="603360" cy="118440"/>
          </a:xfrm>
          <a:prstGeom prst="lef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2148</TotalTime>
  <Application>LibreOffice/7.0.6.2$Windows_X86_64 LibreOffice_project/144abb84a525d8e30c9dbbefa69cbbf2d8d4ae3b</Application>
  <AppVersion>15.0000</AppVersion>
  <Words>2770</Words>
  <Paragraphs>445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2013-03-22T04:45:22Z</dcterms:created>
  <dc:creator>user</dc:creator>
  <dc:description/>
  <dc:language>zh-TW</dc:language>
  <cp:lastModifiedBy/>
  <dcterms:modified xsi:type="dcterms:W3CDTF">2023-04-07T09:20:10Z</dcterms:modified>
  <cp:revision>230</cp:revision>
  <dc:subject/>
  <dc:title>PowerPoint 簡報</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如螢幕大小 (16:9)</vt:lpwstr>
  </property>
  <property fmtid="{D5CDD505-2E9C-101B-9397-08002B2CF9AE}" pid="4" name="Slides">
    <vt:i4>31</vt:i4>
  </property>
</Properties>
</file>